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6" r:id="rId5"/>
    <p:sldId id="302" r:id="rId6"/>
    <p:sldId id="303" r:id="rId7"/>
    <p:sldId id="304" r:id="rId8"/>
    <p:sldId id="306" r:id="rId9"/>
    <p:sldId id="307" r:id="rId10"/>
    <p:sldId id="308" r:id="rId11"/>
    <p:sldId id="319" r:id="rId12"/>
    <p:sldId id="314" r:id="rId13"/>
    <p:sldId id="313" r:id="rId14"/>
    <p:sldId id="320" r:id="rId15"/>
    <p:sldId id="309" r:id="rId16"/>
    <p:sldId id="310"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8" autoAdjust="0"/>
    <p:restoredTop sz="76856" autoAdjust="0"/>
  </p:normalViewPr>
  <p:slideViewPr>
    <p:cSldViewPr>
      <p:cViewPr varScale="1">
        <p:scale>
          <a:sx n="94" d="100"/>
          <a:sy n="94" d="100"/>
        </p:scale>
        <p:origin x="798" y="78"/>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FF14B-51B8-4B19-A0A7-769A0EA72083}" type="doc">
      <dgm:prSet loTypeId="urn:microsoft.com/office/officeart/2005/8/layout/radial1" loCatId="cycle" qsTypeId="urn:microsoft.com/office/officeart/2005/8/quickstyle/simple3" qsCatId="simple" csTypeId="urn:microsoft.com/office/officeart/2005/8/colors/accent1_2" csCatId="accent1" phldr="1"/>
      <dgm:spPr/>
      <dgm:t>
        <a:bodyPr/>
        <a:lstStyle/>
        <a:p>
          <a:endParaRPr lang="en-US"/>
        </a:p>
      </dgm:t>
    </dgm:pt>
    <dgm:pt modelId="{AB8E7105-17D8-4E09-B773-34C7C58DDED3}">
      <dgm:prSet phldrT="[Text]"/>
      <dgm:spPr/>
      <dgm:t>
        <a:bodyPr/>
        <a:lstStyle/>
        <a:p>
          <a:pPr algn="ctr"/>
          <a:r>
            <a:rPr lang="en-US"/>
            <a:t>Health Condition</a:t>
          </a:r>
        </a:p>
      </dgm:t>
    </dgm:pt>
    <dgm:pt modelId="{3170E74E-9B92-4197-982A-07AE601BCD4A}" type="parTrans" cxnId="{231D73E3-77EA-47DA-BE82-A01D298F4D7B}">
      <dgm:prSet/>
      <dgm:spPr/>
      <dgm:t>
        <a:bodyPr/>
        <a:lstStyle/>
        <a:p>
          <a:pPr algn="ctr"/>
          <a:endParaRPr lang="en-US"/>
        </a:p>
      </dgm:t>
    </dgm:pt>
    <dgm:pt modelId="{C2918A0B-7AE7-477D-AFC4-FD1604E3EF6C}" type="sibTrans" cxnId="{231D73E3-77EA-47DA-BE82-A01D298F4D7B}">
      <dgm:prSet/>
      <dgm:spPr/>
      <dgm:t>
        <a:bodyPr/>
        <a:lstStyle/>
        <a:p>
          <a:pPr algn="ctr"/>
          <a:endParaRPr lang="en-US"/>
        </a:p>
      </dgm:t>
    </dgm:pt>
    <dgm:pt modelId="{1FFC3377-FFC8-400D-B63B-5FFCDF35D228}">
      <dgm:prSet phldrT="[Text]"/>
      <dgm:spPr/>
      <dgm:t>
        <a:bodyPr/>
        <a:lstStyle/>
        <a:p>
          <a:pPr algn="ctr"/>
          <a:r>
            <a:rPr lang="en-US" dirty="0"/>
            <a:t>View of Self</a:t>
          </a:r>
        </a:p>
      </dgm:t>
    </dgm:pt>
    <dgm:pt modelId="{27B9C357-623E-4AFA-9E3B-EA1A59E42C27}" type="parTrans" cxnId="{FBC01C92-2FCD-4518-9C0F-05C1BD9ACD95}">
      <dgm:prSet/>
      <dgm:spPr/>
      <dgm:t>
        <a:bodyPr/>
        <a:lstStyle/>
        <a:p>
          <a:pPr algn="ctr"/>
          <a:endParaRPr lang="en-US"/>
        </a:p>
      </dgm:t>
    </dgm:pt>
    <dgm:pt modelId="{92E1278E-11AB-4E48-B15C-59916CA61B70}" type="sibTrans" cxnId="{FBC01C92-2FCD-4518-9C0F-05C1BD9ACD95}">
      <dgm:prSet/>
      <dgm:spPr/>
      <dgm:t>
        <a:bodyPr/>
        <a:lstStyle/>
        <a:p>
          <a:pPr algn="ctr"/>
          <a:endParaRPr lang="en-US"/>
        </a:p>
      </dgm:t>
    </dgm:pt>
    <dgm:pt modelId="{33736884-23BC-4BFB-A081-90840BB4CBBA}">
      <dgm:prSet phldrT="[Text]"/>
      <dgm:spPr/>
      <dgm:t>
        <a:bodyPr/>
        <a:lstStyle/>
        <a:p>
          <a:pPr algn="ctr"/>
          <a:r>
            <a:rPr lang="en-US"/>
            <a:t>Diet</a:t>
          </a:r>
        </a:p>
      </dgm:t>
    </dgm:pt>
    <dgm:pt modelId="{477A41C2-7083-4EE5-B829-E06824B41327}" type="parTrans" cxnId="{BC9682F4-99BD-4081-8527-8214021CF1AF}">
      <dgm:prSet/>
      <dgm:spPr/>
      <dgm:t>
        <a:bodyPr/>
        <a:lstStyle/>
        <a:p>
          <a:pPr algn="ctr"/>
          <a:endParaRPr lang="en-US"/>
        </a:p>
      </dgm:t>
    </dgm:pt>
    <dgm:pt modelId="{9E818E1C-1C22-48E5-A0BF-2F75DEFADA2F}" type="sibTrans" cxnId="{BC9682F4-99BD-4081-8527-8214021CF1AF}">
      <dgm:prSet/>
      <dgm:spPr/>
      <dgm:t>
        <a:bodyPr/>
        <a:lstStyle/>
        <a:p>
          <a:pPr algn="ctr"/>
          <a:endParaRPr lang="en-US"/>
        </a:p>
      </dgm:t>
    </dgm:pt>
    <dgm:pt modelId="{60C409E2-2644-4D57-8747-C0C19AE30B29}">
      <dgm:prSet phldrT="[Text]"/>
      <dgm:spPr/>
      <dgm:t>
        <a:bodyPr/>
        <a:lstStyle/>
        <a:p>
          <a:pPr algn="ctr"/>
          <a:r>
            <a:rPr lang="en-US"/>
            <a:t>Physical/ Accessibility</a:t>
          </a:r>
        </a:p>
      </dgm:t>
    </dgm:pt>
    <dgm:pt modelId="{CCF1586C-9CD7-498B-BC6C-D3FB084E0344}" type="parTrans" cxnId="{34CA1AE8-C5AA-4EA4-8183-C3CBF0E161CB}">
      <dgm:prSet/>
      <dgm:spPr/>
      <dgm:t>
        <a:bodyPr/>
        <a:lstStyle/>
        <a:p>
          <a:pPr algn="ctr"/>
          <a:endParaRPr lang="en-US"/>
        </a:p>
      </dgm:t>
    </dgm:pt>
    <dgm:pt modelId="{B1D1AA85-BE71-40DD-B48B-87021E5B903F}" type="sibTrans" cxnId="{34CA1AE8-C5AA-4EA4-8183-C3CBF0E161CB}">
      <dgm:prSet/>
      <dgm:spPr/>
      <dgm:t>
        <a:bodyPr/>
        <a:lstStyle/>
        <a:p>
          <a:pPr algn="ctr"/>
          <a:endParaRPr lang="en-US"/>
        </a:p>
      </dgm:t>
    </dgm:pt>
    <dgm:pt modelId="{5C13B611-29CF-4F89-A12D-E3E86042B718}">
      <dgm:prSet phldrT="[Text]"/>
      <dgm:spPr/>
      <dgm:t>
        <a:bodyPr/>
        <a:lstStyle/>
        <a:p>
          <a:pPr algn="ctr"/>
          <a:r>
            <a:rPr lang="en-US"/>
            <a:t>Financial Burden</a:t>
          </a:r>
        </a:p>
      </dgm:t>
    </dgm:pt>
    <dgm:pt modelId="{F72B3399-9BEE-4320-BB75-00BF64EEAEEF}" type="parTrans" cxnId="{1E81A39B-B113-4CD2-9FD8-D7B90B7F4AE8}">
      <dgm:prSet/>
      <dgm:spPr/>
      <dgm:t>
        <a:bodyPr/>
        <a:lstStyle/>
        <a:p>
          <a:pPr algn="ctr"/>
          <a:endParaRPr lang="en-US"/>
        </a:p>
      </dgm:t>
    </dgm:pt>
    <dgm:pt modelId="{99C58C53-66D8-4D4D-BDA8-F455C65AA86B}" type="sibTrans" cxnId="{1E81A39B-B113-4CD2-9FD8-D7B90B7F4AE8}">
      <dgm:prSet/>
      <dgm:spPr/>
      <dgm:t>
        <a:bodyPr/>
        <a:lstStyle/>
        <a:p>
          <a:pPr algn="ctr"/>
          <a:endParaRPr lang="en-US"/>
        </a:p>
      </dgm:t>
    </dgm:pt>
    <dgm:pt modelId="{734BD77E-3ADF-4B48-BE26-65504A59EE78}">
      <dgm:prSet/>
      <dgm:spPr/>
      <dgm:t>
        <a:bodyPr/>
        <a:lstStyle/>
        <a:p>
          <a:pPr algn="ctr"/>
          <a:r>
            <a:rPr lang="en-US"/>
            <a:t>Career Options</a:t>
          </a:r>
        </a:p>
      </dgm:t>
    </dgm:pt>
    <dgm:pt modelId="{4358D36D-1DBC-48E8-BAD6-0EF22FD8133A}" type="parTrans" cxnId="{2E0D9C11-165F-4A4D-AB27-68D7D486DC3C}">
      <dgm:prSet/>
      <dgm:spPr/>
      <dgm:t>
        <a:bodyPr/>
        <a:lstStyle/>
        <a:p>
          <a:pPr algn="ctr"/>
          <a:endParaRPr lang="en-US"/>
        </a:p>
      </dgm:t>
    </dgm:pt>
    <dgm:pt modelId="{7BFBECA7-EBD8-40E9-BF7B-727CE6F21684}" type="sibTrans" cxnId="{2E0D9C11-165F-4A4D-AB27-68D7D486DC3C}">
      <dgm:prSet/>
      <dgm:spPr/>
      <dgm:t>
        <a:bodyPr/>
        <a:lstStyle/>
        <a:p>
          <a:pPr algn="ctr"/>
          <a:endParaRPr lang="en-US"/>
        </a:p>
      </dgm:t>
    </dgm:pt>
    <dgm:pt modelId="{3F8E1D76-1617-481C-B09C-76C68CD8019B}">
      <dgm:prSet/>
      <dgm:spPr/>
      <dgm:t>
        <a:bodyPr/>
        <a:lstStyle/>
        <a:p>
          <a:pPr algn="ctr"/>
          <a:r>
            <a:rPr lang="en-US"/>
            <a:t>Social Life</a:t>
          </a:r>
        </a:p>
      </dgm:t>
    </dgm:pt>
    <dgm:pt modelId="{E3C663EA-2CD9-4EDA-83FF-31C392BDB0BD}" type="parTrans" cxnId="{3B9D0B91-D1D6-4A68-AFC6-BA6AC229F95D}">
      <dgm:prSet/>
      <dgm:spPr/>
      <dgm:t>
        <a:bodyPr/>
        <a:lstStyle/>
        <a:p>
          <a:pPr algn="ctr"/>
          <a:endParaRPr lang="en-US"/>
        </a:p>
      </dgm:t>
    </dgm:pt>
    <dgm:pt modelId="{8FC236CE-9862-4D6C-A114-C361E33F4418}" type="sibTrans" cxnId="{3B9D0B91-D1D6-4A68-AFC6-BA6AC229F95D}">
      <dgm:prSet/>
      <dgm:spPr/>
      <dgm:t>
        <a:bodyPr/>
        <a:lstStyle/>
        <a:p>
          <a:pPr algn="ctr"/>
          <a:endParaRPr lang="en-US"/>
        </a:p>
      </dgm:t>
    </dgm:pt>
    <dgm:pt modelId="{EF97A6C3-C1BC-47E5-9D0C-755C445ACD57}" type="pres">
      <dgm:prSet presAssocID="{096FF14B-51B8-4B19-A0A7-769A0EA72083}" presName="cycle" presStyleCnt="0">
        <dgm:presLayoutVars>
          <dgm:chMax val="1"/>
          <dgm:dir/>
          <dgm:animLvl val="ctr"/>
          <dgm:resizeHandles val="exact"/>
        </dgm:presLayoutVars>
      </dgm:prSet>
      <dgm:spPr/>
    </dgm:pt>
    <dgm:pt modelId="{EBC9A3FD-E7CE-4925-9BA0-1519F43347FE}" type="pres">
      <dgm:prSet presAssocID="{AB8E7105-17D8-4E09-B773-34C7C58DDED3}" presName="centerShape" presStyleLbl="node0" presStyleIdx="0" presStyleCnt="1"/>
      <dgm:spPr/>
    </dgm:pt>
    <dgm:pt modelId="{5F2078E9-391E-4296-AA98-41CB26D2A2F4}" type="pres">
      <dgm:prSet presAssocID="{27B9C357-623E-4AFA-9E3B-EA1A59E42C27}" presName="Name9" presStyleLbl="parChTrans1D2" presStyleIdx="0" presStyleCnt="6"/>
      <dgm:spPr/>
    </dgm:pt>
    <dgm:pt modelId="{03117F64-7913-4559-B206-D4B55B340653}" type="pres">
      <dgm:prSet presAssocID="{27B9C357-623E-4AFA-9E3B-EA1A59E42C27}" presName="connTx" presStyleLbl="parChTrans1D2" presStyleIdx="0" presStyleCnt="6"/>
      <dgm:spPr/>
    </dgm:pt>
    <dgm:pt modelId="{850CE27E-3FFF-4F75-AFF1-F8ED1858F26A}" type="pres">
      <dgm:prSet presAssocID="{1FFC3377-FFC8-400D-B63B-5FFCDF35D228}" presName="node" presStyleLbl="node1" presStyleIdx="0" presStyleCnt="6">
        <dgm:presLayoutVars>
          <dgm:bulletEnabled val="1"/>
        </dgm:presLayoutVars>
      </dgm:prSet>
      <dgm:spPr/>
    </dgm:pt>
    <dgm:pt modelId="{97AF5828-80DD-4E87-94E2-59329180183B}" type="pres">
      <dgm:prSet presAssocID="{477A41C2-7083-4EE5-B829-E06824B41327}" presName="Name9" presStyleLbl="parChTrans1D2" presStyleIdx="1" presStyleCnt="6"/>
      <dgm:spPr/>
    </dgm:pt>
    <dgm:pt modelId="{22344FBA-4B53-4596-94D3-03AC821D4C31}" type="pres">
      <dgm:prSet presAssocID="{477A41C2-7083-4EE5-B829-E06824B41327}" presName="connTx" presStyleLbl="parChTrans1D2" presStyleIdx="1" presStyleCnt="6"/>
      <dgm:spPr/>
    </dgm:pt>
    <dgm:pt modelId="{71089A8F-9B25-43BC-8C55-F58024F9AAB1}" type="pres">
      <dgm:prSet presAssocID="{33736884-23BC-4BFB-A081-90840BB4CBBA}" presName="node" presStyleLbl="node1" presStyleIdx="1" presStyleCnt="6">
        <dgm:presLayoutVars>
          <dgm:bulletEnabled val="1"/>
        </dgm:presLayoutVars>
      </dgm:prSet>
      <dgm:spPr/>
    </dgm:pt>
    <dgm:pt modelId="{3535CB9D-7A42-46D4-908C-5359238C2641}" type="pres">
      <dgm:prSet presAssocID="{CCF1586C-9CD7-498B-BC6C-D3FB084E0344}" presName="Name9" presStyleLbl="parChTrans1D2" presStyleIdx="2" presStyleCnt="6"/>
      <dgm:spPr/>
    </dgm:pt>
    <dgm:pt modelId="{3BFC2D08-40CA-4059-984E-7B69D9A13D19}" type="pres">
      <dgm:prSet presAssocID="{CCF1586C-9CD7-498B-BC6C-D3FB084E0344}" presName="connTx" presStyleLbl="parChTrans1D2" presStyleIdx="2" presStyleCnt="6"/>
      <dgm:spPr/>
    </dgm:pt>
    <dgm:pt modelId="{CA67821A-4D55-43C4-BF4D-FF09122E0749}" type="pres">
      <dgm:prSet presAssocID="{60C409E2-2644-4D57-8747-C0C19AE30B29}" presName="node" presStyleLbl="node1" presStyleIdx="2" presStyleCnt="6">
        <dgm:presLayoutVars>
          <dgm:bulletEnabled val="1"/>
        </dgm:presLayoutVars>
      </dgm:prSet>
      <dgm:spPr/>
    </dgm:pt>
    <dgm:pt modelId="{1894452B-27A5-4AEC-BCE2-D4ACDC000A5F}" type="pres">
      <dgm:prSet presAssocID="{F72B3399-9BEE-4320-BB75-00BF64EEAEEF}" presName="Name9" presStyleLbl="parChTrans1D2" presStyleIdx="3" presStyleCnt="6"/>
      <dgm:spPr/>
    </dgm:pt>
    <dgm:pt modelId="{D00BCD6F-750F-4585-88D1-DA04B0A0CCFD}" type="pres">
      <dgm:prSet presAssocID="{F72B3399-9BEE-4320-BB75-00BF64EEAEEF}" presName="connTx" presStyleLbl="parChTrans1D2" presStyleIdx="3" presStyleCnt="6"/>
      <dgm:spPr/>
    </dgm:pt>
    <dgm:pt modelId="{7854A2F2-4C55-4235-817B-CAAF7344E71D}" type="pres">
      <dgm:prSet presAssocID="{5C13B611-29CF-4F89-A12D-E3E86042B718}" presName="node" presStyleLbl="node1" presStyleIdx="3" presStyleCnt="6">
        <dgm:presLayoutVars>
          <dgm:bulletEnabled val="1"/>
        </dgm:presLayoutVars>
      </dgm:prSet>
      <dgm:spPr/>
    </dgm:pt>
    <dgm:pt modelId="{8ED8071A-F20C-49AF-8BFE-71EBEA0FDCDB}" type="pres">
      <dgm:prSet presAssocID="{4358D36D-1DBC-48E8-BAD6-0EF22FD8133A}" presName="Name9" presStyleLbl="parChTrans1D2" presStyleIdx="4" presStyleCnt="6"/>
      <dgm:spPr/>
    </dgm:pt>
    <dgm:pt modelId="{44984959-135C-44E2-B6FB-6B471F62D951}" type="pres">
      <dgm:prSet presAssocID="{4358D36D-1DBC-48E8-BAD6-0EF22FD8133A}" presName="connTx" presStyleLbl="parChTrans1D2" presStyleIdx="4" presStyleCnt="6"/>
      <dgm:spPr/>
    </dgm:pt>
    <dgm:pt modelId="{E6B12135-9349-42F2-B80D-979D966112DB}" type="pres">
      <dgm:prSet presAssocID="{734BD77E-3ADF-4B48-BE26-65504A59EE78}" presName="node" presStyleLbl="node1" presStyleIdx="4" presStyleCnt="6">
        <dgm:presLayoutVars>
          <dgm:bulletEnabled val="1"/>
        </dgm:presLayoutVars>
      </dgm:prSet>
      <dgm:spPr/>
    </dgm:pt>
    <dgm:pt modelId="{B9CD0DEA-71BA-4563-98F0-B91FDBD675A9}" type="pres">
      <dgm:prSet presAssocID="{E3C663EA-2CD9-4EDA-83FF-31C392BDB0BD}" presName="Name9" presStyleLbl="parChTrans1D2" presStyleIdx="5" presStyleCnt="6"/>
      <dgm:spPr/>
    </dgm:pt>
    <dgm:pt modelId="{FA450787-023D-4CC0-A554-D9663BBC8C95}" type="pres">
      <dgm:prSet presAssocID="{E3C663EA-2CD9-4EDA-83FF-31C392BDB0BD}" presName="connTx" presStyleLbl="parChTrans1D2" presStyleIdx="5" presStyleCnt="6"/>
      <dgm:spPr/>
    </dgm:pt>
    <dgm:pt modelId="{13EEC966-037B-447D-A153-769CE9741CCB}" type="pres">
      <dgm:prSet presAssocID="{3F8E1D76-1617-481C-B09C-76C68CD8019B}" presName="node" presStyleLbl="node1" presStyleIdx="5" presStyleCnt="6">
        <dgm:presLayoutVars>
          <dgm:bulletEnabled val="1"/>
        </dgm:presLayoutVars>
      </dgm:prSet>
      <dgm:spPr/>
    </dgm:pt>
  </dgm:ptLst>
  <dgm:cxnLst>
    <dgm:cxn modelId="{6A769B0A-CF91-44FD-80CB-62672B18BAB9}" type="presOf" srcId="{4358D36D-1DBC-48E8-BAD6-0EF22FD8133A}" destId="{8ED8071A-F20C-49AF-8BFE-71EBEA0FDCDB}" srcOrd="0" destOrd="0" presId="urn:microsoft.com/office/officeart/2005/8/layout/radial1"/>
    <dgm:cxn modelId="{D7C5840F-82B5-4FAA-9D1B-603981A68A52}" type="presOf" srcId="{096FF14B-51B8-4B19-A0A7-769A0EA72083}" destId="{EF97A6C3-C1BC-47E5-9D0C-755C445ACD57}" srcOrd="0" destOrd="0" presId="urn:microsoft.com/office/officeart/2005/8/layout/radial1"/>
    <dgm:cxn modelId="{2E0D9C11-165F-4A4D-AB27-68D7D486DC3C}" srcId="{AB8E7105-17D8-4E09-B773-34C7C58DDED3}" destId="{734BD77E-3ADF-4B48-BE26-65504A59EE78}" srcOrd="4" destOrd="0" parTransId="{4358D36D-1DBC-48E8-BAD6-0EF22FD8133A}" sibTransId="{7BFBECA7-EBD8-40E9-BF7B-727CE6F21684}"/>
    <dgm:cxn modelId="{47B99625-308F-43F0-897D-2F10A5F70681}" type="presOf" srcId="{60C409E2-2644-4D57-8747-C0C19AE30B29}" destId="{CA67821A-4D55-43C4-BF4D-FF09122E0749}" srcOrd="0" destOrd="0" presId="urn:microsoft.com/office/officeart/2005/8/layout/radial1"/>
    <dgm:cxn modelId="{5EBEA02B-9ACA-44EC-BDD6-638D4011B13F}" type="presOf" srcId="{33736884-23BC-4BFB-A081-90840BB4CBBA}" destId="{71089A8F-9B25-43BC-8C55-F58024F9AAB1}" srcOrd="0" destOrd="0" presId="urn:microsoft.com/office/officeart/2005/8/layout/radial1"/>
    <dgm:cxn modelId="{0DA95732-4D9D-490C-B2B1-9E1BB72AEF0D}" type="presOf" srcId="{F72B3399-9BEE-4320-BB75-00BF64EEAEEF}" destId="{1894452B-27A5-4AEC-BCE2-D4ACDC000A5F}" srcOrd="0" destOrd="0" presId="urn:microsoft.com/office/officeart/2005/8/layout/radial1"/>
    <dgm:cxn modelId="{E7700A39-900C-445F-BDD5-B7EE76A454E0}" type="presOf" srcId="{AB8E7105-17D8-4E09-B773-34C7C58DDED3}" destId="{EBC9A3FD-E7CE-4925-9BA0-1519F43347FE}" srcOrd="0" destOrd="0" presId="urn:microsoft.com/office/officeart/2005/8/layout/radial1"/>
    <dgm:cxn modelId="{8A62AF5B-23E2-4DD3-AA0D-35FFB2C8B3B7}" type="presOf" srcId="{477A41C2-7083-4EE5-B829-E06824B41327}" destId="{22344FBA-4B53-4596-94D3-03AC821D4C31}" srcOrd="1" destOrd="0" presId="urn:microsoft.com/office/officeart/2005/8/layout/radial1"/>
    <dgm:cxn modelId="{25771B63-56F6-4DB3-B165-86DBDA6C3340}" type="presOf" srcId="{5C13B611-29CF-4F89-A12D-E3E86042B718}" destId="{7854A2F2-4C55-4235-817B-CAAF7344E71D}" srcOrd="0" destOrd="0" presId="urn:microsoft.com/office/officeart/2005/8/layout/radial1"/>
    <dgm:cxn modelId="{9BD81F52-AA33-4315-8393-ABF761E9AC0D}" type="presOf" srcId="{27B9C357-623E-4AFA-9E3B-EA1A59E42C27}" destId="{03117F64-7913-4559-B206-D4B55B340653}" srcOrd="1" destOrd="0" presId="urn:microsoft.com/office/officeart/2005/8/layout/radial1"/>
    <dgm:cxn modelId="{92204454-2D3F-478F-956C-EC9F93358E48}" type="presOf" srcId="{477A41C2-7083-4EE5-B829-E06824B41327}" destId="{97AF5828-80DD-4E87-94E2-59329180183B}" srcOrd="0" destOrd="0" presId="urn:microsoft.com/office/officeart/2005/8/layout/radial1"/>
    <dgm:cxn modelId="{C63EBC59-154D-40A4-A33B-880AF11FDB75}" type="presOf" srcId="{E3C663EA-2CD9-4EDA-83FF-31C392BDB0BD}" destId="{B9CD0DEA-71BA-4563-98F0-B91FDBD675A9}" srcOrd="0" destOrd="0" presId="urn:microsoft.com/office/officeart/2005/8/layout/radial1"/>
    <dgm:cxn modelId="{3B9D0B91-D1D6-4A68-AFC6-BA6AC229F95D}" srcId="{AB8E7105-17D8-4E09-B773-34C7C58DDED3}" destId="{3F8E1D76-1617-481C-B09C-76C68CD8019B}" srcOrd="5" destOrd="0" parTransId="{E3C663EA-2CD9-4EDA-83FF-31C392BDB0BD}" sibTransId="{8FC236CE-9862-4D6C-A114-C361E33F4418}"/>
    <dgm:cxn modelId="{FBC01C92-2FCD-4518-9C0F-05C1BD9ACD95}" srcId="{AB8E7105-17D8-4E09-B773-34C7C58DDED3}" destId="{1FFC3377-FFC8-400D-B63B-5FFCDF35D228}" srcOrd="0" destOrd="0" parTransId="{27B9C357-623E-4AFA-9E3B-EA1A59E42C27}" sibTransId="{92E1278E-11AB-4E48-B15C-59916CA61B70}"/>
    <dgm:cxn modelId="{FC40FE92-2AA4-4A37-BF1C-849EFE5FD3CC}" type="presOf" srcId="{CCF1586C-9CD7-498B-BC6C-D3FB084E0344}" destId="{3535CB9D-7A42-46D4-908C-5359238C2641}" srcOrd="0" destOrd="0" presId="urn:microsoft.com/office/officeart/2005/8/layout/radial1"/>
    <dgm:cxn modelId="{1E81A39B-B113-4CD2-9FD8-D7B90B7F4AE8}" srcId="{AB8E7105-17D8-4E09-B773-34C7C58DDED3}" destId="{5C13B611-29CF-4F89-A12D-E3E86042B718}" srcOrd="3" destOrd="0" parTransId="{F72B3399-9BEE-4320-BB75-00BF64EEAEEF}" sibTransId="{99C58C53-66D8-4D4D-BDA8-F455C65AA86B}"/>
    <dgm:cxn modelId="{91925CA9-89DF-4900-8048-DDB3C665B5E4}" type="presOf" srcId="{27B9C357-623E-4AFA-9E3B-EA1A59E42C27}" destId="{5F2078E9-391E-4296-AA98-41CB26D2A2F4}" srcOrd="0" destOrd="0" presId="urn:microsoft.com/office/officeart/2005/8/layout/radial1"/>
    <dgm:cxn modelId="{A0749CAA-FBB2-4ABF-994C-5BAB20C1AF21}" type="presOf" srcId="{3F8E1D76-1617-481C-B09C-76C68CD8019B}" destId="{13EEC966-037B-447D-A153-769CE9741CCB}" srcOrd="0" destOrd="0" presId="urn:microsoft.com/office/officeart/2005/8/layout/radial1"/>
    <dgm:cxn modelId="{E61561B6-0EBB-490D-B71F-0A946C9D6BBA}" type="presOf" srcId="{CCF1586C-9CD7-498B-BC6C-D3FB084E0344}" destId="{3BFC2D08-40CA-4059-984E-7B69D9A13D19}" srcOrd="1" destOrd="0" presId="urn:microsoft.com/office/officeart/2005/8/layout/radial1"/>
    <dgm:cxn modelId="{1DB411BA-4200-4574-BB0D-3B3314220BA0}" type="presOf" srcId="{E3C663EA-2CD9-4EDA-83FF-31C392BDB0BD}" destId="{FA450787-023D-4CC0-A554-D9663BBC8C95}" srcOrd="1" destOrd="0" presId="urn:microsoft.com/office/officeart/2005/8/layout/radial1"/>
    <dgm:cxn modelId="{D022A1CD-5B2B-4661-8691-B60ADAFFF482}" type="presOf" srcId="{734BD77E-3ADF-4B48-BE26-65504A59EE78}" destId="{E6B12135-9349-42F2-B80D-979D966112DB}" srcOrd="0" destOrd="0" presId="urn:microsoft.com/office/officeart/2005/8/layout/radial1"/>
    <dgm:cxn modelId="{0D0C47D7-1CF2-4E38-9084-029565AABADB}" type="presOf" srcId="{1FFC3377-FFC8-400D-B63B-5FFCDF35D228}" destId="{850CE27E-3FFF-4F75-AFF1-F8ED1858F26A}" srcOrd="0" destOrd="0" presId="urn:microsoft.com/office/officeart/2005/8/layout/radial1"/>
    <dgm:cxn modelId="{CE8374D8-8F05-409F-99D9-1435B4456155}" type="presOf" srcId="{4358D36D-1DBC-48E8-BAD6-0EF22FD8133A}" destId="{44984959-135C-44E2-B6FB-6B471F62D951}" srcOrd="1" destOrd="0" presId="urn:microsoft.com/office/officeart/2005/8/layout/radial1"/>
    <dgm:cxn modelId="{231D73E3-77EA-47DA-BE82-A01D298F4D7B}" srcId="{096FF14B-51B8-4B19-A0A7-769A0EA72083}" destId="{AB8E7105-17D8-4E09-B773-34C7C58DDED3}" srcOrd="0" destOrd="0" parTransId="{3170E74E-9B92-4197-982A-07AE601BCD4A}" sibTransId="{C2918A0B-7AE7-477D-AFC4-FD1604E3EF6C}"/>
    <dgm:cxn modelId="{34CA1AE8-C5AA-4EA4-8183-C3CBF0E161CB}" srcId="{AB8E7105-17D8-4E09-B773-34C7C58DDED3}" destId="{60C409E2-2644-4D57-8747-C0C19AE30B29}" srcOrd="2" destOrd="0" parTransId="{CCF1586C-9CD7-498B-BC6C-D3FB084E0344}" sibTransId="{B1D1AA85-BE71-40DD-B48B-87021E5B903F}"/>
    <dgm:cxn modelId="{BC9682F4-99BD-4081-8527-8214021CF1AF}" srcId="{AB8E7105-17D8-4E09-B773-34C7C58DDED3}" destId="{33736884-23BC-4BFB-A081-90840BB4CBBA}" srcOrd="1" destOrd="0" parTransId="{477A41C2-7083-4EE5-B829-E06824B41327}" sibTransId="{9E818E1C-1C22-48E5-A0BF-2F75DEFADA2F}"/>
    <dgm:cxn modelId="{05EC5AFA-2500-4EDB-99C5-A97540B74DDB}" type="presOf" srcId="{F72B3399-9BEE-4320-BB75-00BF64EEAEEF}" destId="{D00BCD6F-750F-4585-88D1-DA04B0A0CCFD}" srcOrd="1" destOrd="0" presId="urn:microsoft.com/office/officeart/2005/8/layout/radial1"/>
    <dgm:cxn modelId="{D168B32E-44EB-4AC2-B144-46E4E26046A1}" type="presParOf" srcId="{EF97A6C3-C1BC-47E5-9D0C-755C445ACD57}" destId="{EBC9A3FD-E7CE-4925-9BA0-1519F43347FE}" srcOrd="0" destOrd="0" presId="urn:microsoft.com/office/officeart/2005/8/layout/radial1"/>
    <dgm:cxn modelId="{5B96DBB3-F090-4E62-B8C5-9705746E265D}" type="presParOf" srcId="{EF97A6C3-C1BC-47E5-9D0C-755C445ACD57}" destId="{5F2078E9-391E-4296-AA98-41CB26D2A2F4}" srcOrd="1" destOrd="0" presId="urn:microsoft.com/office/officeart/2005/8/layout/radial1"/>
    <dgm:cxn modelId="{900581B6-9C79-435C-B3AA-C33E4EFBF9AF}" type="presParOf" srcId="{5F2078E9-391E-4296-AA98-41CB26D2A2F4}" destId="{03117F64-7913-4559-B206-D4B55B340653}" srcOrd="0" destOrd="0" presId="urn:microsoft.com/office/officeart/2005/8/layout/radial1"/>
    <dgm:cxn modelId="{EA995403-7659-44C1-AA41-0D86D2F016E0}" type="presParOf" srcId="{EF97A6C3-C1BC-47E5-9D0C-755C445ACD57}" destId="{850CE27E-3FFF-4F75-AFF1-F8ED1858F26A}" srcOrd="2" destOrd="0" presId="urn:microsoft.com/office/officeart/2005/8/layout/radial1"/>
    <dgm:cxn modelId="{2497E2A8-A341-4F78-BE39-1F585E4B097E}" type="presParOf" srcId="{EF97A6C3-C1BC-47E5-9D0C-755C445ACD57}" destId="{97AF5828-80DD-4E87-94E2-59329180183B}" srcOrd="3" destOrd="0" presId="urn:microsoft.com/office/officeart/2005/8/layout/radial1"/>
    <dgm:cxn modelId="{BE3A8F01-358D-4694-896D-135C0B18AB61}" type="presParOf" srcId="{97AF5828-80DD-4E87-94E2-59329180183B}" destId="{22344FBA-4B53-4596-94D3-03AC821D4C31}" srcOrd="0" destOrd="0" presId="urn:microsoft.com/office/officeart/2005/8/layout/radial1"/>
    <dgm:cxn modelId="{81879390-67AC-43A4-8074-CF99F71D3568}" type="presParOf" srcId="{EF97A6C3-C1BC-47E5-9D0C-755C445ACD57}" destId="{71089A8F-9B25-43BC-8C55-F58024F9AAB1}" srcOrd="4" destOrd="0" presId="urn:microsoft.com/office/officeart/2005/8/layout/radial1"/>
    <dgm:cxn modelId="{B4129C59-BEDF-49D7-9ED9-BB5DD927B32F}" type="presParOf" srcId="{EF97A6C3-C1BC-47E5-9D0C-755C445ACD57}" destId="{3535CB9D-7A42-46D4-908C-5359238C2641}" srcOrd="5" destOrd="0" presId="urn:microsoft.com/office/officeart/2005/8/layout/radial1"/>
    <dgm:cxn modelId="{72C0A0CC-7A67-4FA2-B56C-94E63F0023B2}" type="presParOf" srcId="{3535CB9D-7A42-46D4-908C-5359238C2641}" destId="{3BFC2D08-40CA-4059-984E-7B69D9A13D19}" srcOrd="0" destOrd="0" presId="urn:microsoft.com/office/officeart/2005/8/layout/radial1"/>
    <dgm:cxn modelId="{F86DB466-B86C-4602-800F-93231EB9B112}" type="presParOf" srcId="{EF97A6C3-C1BC-47E5-9D0C-755C445ACD57}" destId="{CA67821A-4D55-43C4-BF4D-FF09122E0749}" srcOrd="6" destOrd="0" presId="urn:microsoft.com/office/officeart/2005/8/layout/radial1"/>
    <dgm:cxn modelId="{07EEB599-6D18-4201-AE57-D96A913F96D8}" type="presParOf" srcId="{EF97A6C3-C1BC-47E5-9D0C-755C445ACD57}" destId="{1894452B-27A5-4AEC-BCE2-D4ACDC000A5F}" srcOrd="7" destOrd="0" presId="urn:microsoft.com/office/officeart/2005/8/layout/radial1"/>
    <dgm:cxn modelId="{D4791A6D-A233-4E3D-A18C-94AC468B0BBA}" type="presParOf" srcId="{1894452B-27A5-4AEC-BCE2-D4ACDC000A5F}" destId="{D00BCD6F-750F-4585-88D1-DA04B0A0CCFD}" srcOrd="0" destOrd="0" presId="urn:microsoft.com/office/officeart/2005/8/layout/radial1"/>
    <dgm:cxn modelId="{B8EE1689-BFC8-4C12-A4AE-99A5C1FF6CF5}" type="presParOf" srcId="{EF97A6C3-C1BC-47E5-9D0C-755C445ACD57}" destId="{7854A2F2-4C55-4235-817B-CAAF7344E71D}" srcOrd="8" destOrd="0" presId="urn:microsoft.com/office/officeart/2005/8/layout/radial1"/>
    <dgm:cxn modelId="{9A3E1EF3-F771-4A2F-8967-A382A537632B}" type="presParOf" srcId="{EF97A6C3-C1BC-47E5-9D0C-755C445ACD57}" destId="{8ED8071A-F20C-49AF-8BFE-71EBEA0FDCDB}" srcOrd="9" destOrd="0" presId="urn:microsoft.com/office/officeart/2005/8/layout/radial1"/>
    <dgm:cxn modelId="{FF3FC10B-4134-4931-8AFC-AB1A23197C86}" type="presParOf" srcId="{8ED8071A-F20C-49AF-8BFE-71EBEA0FDCDB}" destId="{44984959-135C-44E2-B6FB-6B471F62D951}" srcOrd="0" destOrd="0" presId="urn:microsoft.com/office/officeart/2005/8/layout/radial1"/>
    <dgm:cxn modelId="{1C2F9A3B-914E-4987-868D-EF0BFF4EC2FA}" type="presParOf" srcId="{EF97A6C3-C1BC-47E5-9D0C-755C445ACD57}" destId="{E6B12135-9349-42F2-B80D-979D966112DB}" srcOrd="10" destOrd="0" presId="urn:microsoft.com/office/officeart/2005/8/layout/radial1"/>
    <dgm:cxn modelId="{D15FE7B1-1541-4523-8958-90CE136568CD}" type="presParOf" srcId="{EF97A6C3-C1BC-47E5-9D0C-755C445ACD57}" destId="{B9CD0DEA-71BA-4563-98F0-B91FDBD675A9}" srcOrd="11" destOrd="0" presId="urn:microsoft.com/office/officeart/2005/8/layout/radial1"/>
    <dgm:cxn modelId="{56947804-BD46-4C79-BC2A-E79A2C6E67DF}" type="presParOf" srcId="{B9CD0DEA-71BA-4563-98F0-B91FDBD675A9}" destId="{FA450787-023D-4CC0-A554-D9663BBC8C95}" srcOrd="0" destOrd="0" presId="urn:microsoft.com/office/officeart/2005/8/layout/radial1"/>
    <dgm:cxn modelId="{B25FDD2C-C2BB-422A-9182-8166E53CFF34}" type="presParOf" srcId="{EF97A6C3-C1BC-47E5-9D0C-755C445ACD57}" destId="{13EEC966-037B-447D-A153-769CE9741CCB}"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9A3FD-E7CE-4925-9BA0-1519F43347FE}">
      <dsp:nvSpPr>
        <dsp:cNvPr id="0" name=""/>
        <dsp:cNvSpPr/>
      </dsp:nvSpPr>
      <dsp:spPr>
        <a:xfrm>
          <a:off x="2427383" y="1435259"/>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Health Condition</a:t>
          </a:r>
        </a:p>
      </dsp:txBody>
      <dsp:txXfrm>
        <a:off x="2587285" y="1595161"/>
        <a:ext cx="772076" cy="772076"/>
      </dsp:txXfrm>
    </dsp:sp>
    <dsp:sp modelId="{5F2078E9-391E-4296-AA98-41CB26D2A2F4}">
      <dsp:nvSpPr>
        <dsp:cNvPr id="0" name=""/>
        <dsp:cNvSpPr/>
      </dsp:nvSpPr>
      <dsp:spPr>
        <a:xfrm rot="16200000">
          <a:off x="2808727" y="1254137"/>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1262433"/>
        <a:ext cx="16459" cy="16459"/>
      </dsp:txXfrm>
    </dsp:sp>
    <dsp:sp modelId="{850CE27E-3FFF-4F75-AFF1-F8ED1858F26A}">
      <dsp:nvSpPr>
        <dsp:cNvPr id="0" name=""/>
        <dsp:cNvSpPr/>
      </dsp:nvSpPr>
      <dsp:spPr>
        <a:xfrm>
          <a:off x="2427383" y="14185"/>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View of Self</a:t>
          </a:r>
        </a:p>
      </dsp:txBody>
      <dsp:txXfrm>
        <a:off x="2587285" y="174087"/>
        <a:ext cx="772076" cy="772076"/>
      </dsp:txXfrm>
    </dsp:sp>
    <dsp:sp modelId="{97AF5828-80DD-4E87-94E2-59329180183B}">
      <dsp:nvSpPr>
        <dsp:cNvPr id="0" name=""/>
        <dsp:cNvSpPr/>
      </dsp:nvSpPr>
      <dsp:spPr>
        <a:xfrm rot="19800000">
          <a:off x="3424070"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1617701"/>
        <a:ext cx="16459" cy="16459"/>
      </dsp:txXfrm>
    </dsp:sp>
    <dsp:sp modelId="{71089A8F-9B25-43BC-8C55-F58024F9AAB1}">
      <dsp:nvSpPr>
        <dsp:cNvPr id="0" name=""/>
        <dsp:cNvSpPr/>
      </dsp:nvSpPr>
      <dsp:spPr>
        <a:xfrm>
          <a:off x="3658069"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Diet</a:t>
          </a:r>
        </a:p>
      </dsp:txBody>
      <dsp:txXfrm>
        <a:off x="3817971" y="884624"/>
        <a:ext cx="772076" cy="772076"/>
      </dsp:txXfrm>
    </dsp:sp>
    <dsp:sp modelId="{3535CB9D-7A42-46D4-908C-5359238C2641}">
      <dsp:nvSpPr>
        <dsp:cNvPr id="0" name=""/>
        <dsp:cNvSpPr/>
      </dsp:nvSpPr>
      <dsp:spPr>
        <a:xfrm rot="1800000">
          <a:off x="3424070"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437" y="2328238"/>
        <a:ext cx="16459" cy="16459"/>
      </dsp:txXfrm>
    </dsp:sp>
    <dsp:sp modelId="{CA67821A-4D55-43C4-BF4D-FF09122E0749}">
      <dsp:nvSpPr>
        <dsp:cNvPr id="0" name=""/>
        <dsp:cNvSpPr/>
      </dsp:nvSpPr>
      <dsp:spPr>
        <a:xfrm>
          <a:off x="3658069"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Physical/ Accessibility</a:t>
          </a:r>
        </a:p>
      </dsp:txBody>
      <dsp:txXfrm>
        <a:off x="3817971" y="2305698"/>
        <a:ext cx="772076" cy="772076"/>
      </dsp:txXfrm>
    </dsp:sp>
    <dsp:sp modelId="{1894452B-27A5-4AEC-BCE2-D4ACDC000A5F}">
      <dsp:nvSpPr>
        <dsp:cNvPr id="0" name=""/>
        <dsp:cNvSpPr/>
      </dsp:nvSpPr>
      <dsp:spPr>
        <a:xfrm rot="5400000">
          <a:off x="2808727" y="2675211"/>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094" y="2683507"/>
        <a:ext cx="16459" cy="16459"/>
      </dsp:txXfrm>
    </dsp:sp>
    <dsp:sp modelId="{7854A2F2-4C55-4235-817B-CAAF7344E71D}">
      <dsp:nvSpPr>
        <dsp:cNvPr id="0" name=""/>
        <dsp:cNvSpPr/>
      </dsp:nvSpPr>
      <dsp:spPr>
        <a:xfrm>
          <a:off x="2427383" y="2856333"/>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Financial Burden</a:t>
          </a:r>
        </a:p>
      </dsp:txBody>
      <dsp:txXfrm>
        <a:off x="2587285" y="3016235"/>
        <a:ext cx="772076" cy="772076"/>
      </dsp:txXfrm>
    </dsp:sp>
    <dsp:sp modelId="{8ED8071A-F20C-49AF-8BFE-71EBEA0FDCDB}">
      <dsp:nvSpPr>
        <dsp:cNvPr id="0" name=""/>
        <dsp:cNvSpPr/>
      </dsp:nvSpPr>
      <dsp:spPr>
        <a:xfrm rot="9000000">
          <a:off x="2193384" y="2319943"/>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2328238"/>
        <a:ext cx="16459" cy="16459"/>
      </dsp:txXfrm>
    </dsp:sp>
    <dsp:sp modelId="{E6B12135-9349-42F2-B80D-979D966112DB}">
      <dsp:nvSpPr>
        <dsp:cNvPr id="0" name=""/>
        <dsp:cNvSpPr/>
      </dsp:nvSpPr>
      <dsp:spPr>
        <a:xfrm>
          <a:off x="1196697" y="2145796"/>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Career Options</a:t>
          </a:r>
        </a:p>
      </dsp:txBody>
      <dsp:txXfrm>
        <a:off x="1356599" y="2305698"/>
        <a:ext cx="772076" cy="772076"/>
      </dsp:txXfrm>
    </dsp:sp>
    <dsp:sp modelId="{B9CD0DEA-71BA-4563-98F0-B91FDBD675A9}">
      <dsp:nvSpPr>
        <dsp:cNvPr id="0" name=""/>
        <dsp:cNvSpPr/>
      </dsp:nvSpPr>
      <dsp:spPr>
        <a:xfrm rot="12600000">
          <a:off x="2193384" y="1609406"/>
          <a:ext cx="329193" cy="33050"/>
        </a:xfrm>
        <a:custGeom>
          <a:avLst/>
          <a:gdLst/>
          <a:ahLst/>
          <a:cxnLst/>
          <a:rect l="0" t="0" r="0" b="0"/>
          <a:pathLst>
            <a:path>
              <a:moveTo>
                <a:pt x="0" y="16525"/>
              </a:moveTo>
              <a:lnTo>
                <a:pt x="329193" y="16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49751" y="1617701"/>
        <a:ext cx="16459" cy="16459"/>
      </dsp:txXfrm>
    </dsp:sp>
    <dsp:sp modelId="{13EEC966-037B-447D-A153-769CE9741CCB}">
      <dsp:nvSpPr>
        <dsp:cNvPr id="0" name=""/>
        <dsp:cNvSpPr/>
      </dsp:nvSpPr>
      <dsp:spPr>
        <a:xfrm>
          <a:off x="1196697" y="724722"/>
          <a:ext cx="1091880" cy="10918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Social Life</a:t>
          </a:r>
        </a:p>
      </dsp:txBody>
      <dsp:txXfrm>
        <a:off x="1356599" y="884624"/>
        <a:ext cx="772076" cy="77207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1/12/2026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797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C33D1-0C37-B0BB-E32B-E5886032F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65D3D-60DE-F1B5-24AC-1E716D91F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F6F5B-80E3-3157-BC7E-5D10D39621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36FA1-C257-2317-5532-A5B30FE9A8CD}"/>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3955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10638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91773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1657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6730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2200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1137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4037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766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46435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95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9401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360951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mailto:scheulerb2@unk.ed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Welcome to PSY 440</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C1-1C6E-5567-4402-6A3B156A7768}"/>
              </a:ext>
            </a:extLst>
          </p:cNvPr>
          <p:cNvSpPr>
            <a:spLocks noGrp="1"/>
          </p:cNvSpPr>
          <p:nvPr>
            <p:ph type="title"/>
          </p:nvPr>
        </p:nvSpPr>
        <p:spPr/>
        <p:txBody>
          <a:bodyPr/>
          <a:lstStyle/>
          <a:p>
            <a:r>
              <a:rPr lang="en-US" dirty="0"/>
              <a:t>Behavior Change PAPER</a:t>
            </a:r>
          </a:p>
        </p:txBody>
      </p:sp>
      <p:pic>
        <p:nvPicPr>
          <p:cNvPr id="7" name="Content Placeholder 6">
            <a:extLst>
              <a:ext uri="{FF2B5EF4-FFF2-40B4-BE49-F238E27FC236}">
                <a16:creationId xmlns:a16="http://schemas.microsoft.com/office/drawing/2014/main" id="{81C55963-E4BD-CFE0-03B3-2F396CE131DF}"/>
              </a:ext>
            </a:extLst>
          </p:cNvPr>
          <p:cNvPicPr>
            <a:picLocks noGrp="1" noChangeAspect="1"/>
          </p:cNvPicPr>
          <p:nvPr>
            <p:ph sz="half" idx="2"/>
          </p:nvPr>
        </p:nvPicPr>
        <p:blipFill>
          <a:blip r:embed="rId3"/>
          <a:stretch>
            <a:fillRect/>
          </a:stretch>
        </p:blipFill>
        <p:spPr>
          <a:xfrm>
            <a:off x="304800" y="2610848"/>
            <a:ext cx="8733993" cy="2020350"/>
          </a:xfrm>
          <a:prstGeom prst="rect">
            <a:avLst/>
          </a:prstGeom>
        </p:spPr>
      </p:pic>
      <p:sp>
        <p:nvSpPr>
          <p:cNvPr id="5" name="Slide Number Placeholder 4">
            <a:extLst>
              <a:ext uri="{FF2B5EF4-FFF2-40B4-BE49-F238E27FC236}">
                <a16:creationId xmlns:a16="http://schemas.microsoft.com/office/drawing/2014/main" id="{21EA4EB5-9994-941D-4BB7-8DA362C0496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3" name="TextBox 2">
            <a:extLst>
              <a:ext uri="{FF2B5EF4-FFF2-40B4-BE49-F238E27FC236}">
                <a16:creationId xmlns:a16="http://schemas.microsoft.com/office/drawing/2014/main" id="{D58B1909-0719-CC89-1B2E-DB4E84A1ADA8}"/>
              </a:ext>
            </a:extLst>
          </p:cNvPr>
          <p:cNvSpPr txBox="1"/>
          <p:nvPr/>
        </p:nvSpPr>
        <p:spPr>
          <a:xfrm>
            <a:off x="8001000" y="4495800"/>
            <a:ext cx="3505200" cy="1785104"/>
          </a:xfrm>
          <a:prstGeom prst="rect">
            <a:avLst/>
          </a:prstGeom>
          <a:noFill/>
        </p:spPr>
        <p:txBody>
          <a:bodyPr wrap="square" rtlCol="0">
            <a:spAutoFit/>
          </a:bodyPr>
          <a:lstStyle/>
          <a:p>
            <a:r>
              <a:rPr lang="en-US" sz="2000" dirty="0"/>
              <a:t>Why do we do this?</a:t>
            </a:r>
          </a:p>
          <a:p>
            <a:r>
              <a:rPr lang="en-US" dirty="0"/>
              <a:t>-Give context for understanding difficulties in interventions</a:t>
            </a:r>
          </a:p>
          <a:p>
            <a:r>
              <a:rPr lang="en-US" dirty="0"/>
              <a:t>-Practice scientific process in approaching health</a:t>
            </a:r>
          </a:p>
          <a:p>
            <a:r>
              <a:rPr lang="en-US" dirty="0"/>
              <a:t>-(Hopefully) improve health  </a:t>
            </a:r>
          </a:p>
        </p:txBody>
      </p:sp>
    </p:spTree>
    <p:extLst>
      <p:ext uri="{BB962C8B-B14F-4D97-AF65-F5344CB8AC3E}">
        <p14:creationId xmlns:p14="http://schemas.microsoft.com/office/powerpoint/2010/main" val="31490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119A-DD78-8835-6E51-A290D6492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6EBFE-4A9E-56F5-5833-FCD211E0E018}"/>
              </a:ext>
            </a:extLst>
          </p:cNvPr>
          <p:cNvSpPr>
            <a:spLocks noGrp="1"/>
          </p:cNvSpPr>
          <p:nvPr>
            <p:ph type="title"/>
          </p:nvPr>
        </p:nvSpPr>
        <p:spPr/>
        <p:txBody>
          <a:bodyPr/>
          <a:lstStyle/>
          <a:p>
            <a:r>
              <a:rPr lang="en-US" dirty="0"/>
              <a:t>Health Information PAPER</a:t>
            </a:r>
          </a:p>
        </p:txBody>
      </p:sp>
      <p:sp>
        <p:nvSpPr>
          <p:cNvPr id="5" name="Slide Number Placeholder 4">
            <a:extLst>
              <a:ext uri="{FF2B5EF4-FFF2-40B4-BE49-F238E27FC236}">
                <a16:creationId xmlns:a16="http://schemas.microsoft.com/office/drawing/2014/main" id="{0E1BFEDA-E7E3-1A33-6B33-32C332AAD2CE}"/>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3" name="TextBox 2">
            <a:extLst>
              <a:ext uri="{FF2B5EF4-FFF2-40B4-BE49-F238E27FC236}">
                <a16:creationId xmlns:a16="http://schemas.microsoft.com/office/drawing/2014/main" id="{073AF28E-237F-6698-BD97-7BF61532266A}"/>
              </a:ext>
            </a:extLst>
          </p:cNvPr>
          <p:cNvSpPr txBox="1"/>
          <p:nvPr/>
        </p:nvSpPr>
        <p:spPr>
          <a:xfrm>
            <a:off x="5486400" y="2854240"/>
            <a:ext cx="5334000" cy="2893100"/>
          </a:xfrm>
          <a:prstGeom prst="rect">
            <a:avLst/>
          </a:prstGeom>
          <a:noFill/>
        </p:spPr>
        <p:txBody>
          <a:bodyPr wrap="square" rtlCol="0">
            <a:spAutoFit/>
          </a:bodyPr>
          <a:lstStyle/>
          <a:p>
            <a:r>
              <a:rPr lang="en-US" sz="2000" dirty="0"/>
              <a:t>Why do we do this?</a:t>
            </a:r>
          </a:p>
          <a:p>
            <a:r>
              <a:rPr lang="en-US" dirty="0"/>
              <a:t>-Improve scientific literacy</a:t>
            </a:r>
          </a:p>
          <a:p>
            <a:r>
              <a:rPr lang="en-US" dirty="0"/>
              <a:t>-Understand the complexities of how health information is communicated with the public</a:t>
            </a:r>
          </a:p>
          <a:p>
            <a:r>
              <a:rPr lang="en-US" dirty="0"/>
              <a:t>-Learn to evaluate sources, separating fact from opinion, and understanding </a:t>
            </a:r>
            <a:r>
              <a:rPr lang="en-US" i="1" dirty="0"/>
              <a:t>why</a:t>
            </a:r>
            <a:r>
              <a:rPr lang="en-US" dirty="0"/>
              <a:t> things are expressed in a specific way</a:t>
            </a:r>
          </a:p>
          <a:p>
            <a:r>
              <a:rPr lang="en-US" dirty="0"/>
              <a:t>-I can’t, won’t, and shouldn’t tell you all the answers. Instead, I want to help you learn how to find them for yourself.</a:t>
            </a:r>
          </a:p>
        </p:txBody>
      </p:sp>
      <p:pic>
        <p:nvPicPr>
          <p:cNvPr id="8" name="Content Placeholder 7">
            <a:extLst>
              <a:ext uri="{FF2B5EF4-FFF2-40B4-BE49-F238E27FC236}">
                <a16:creationId xmlns:a16="http://schemas.microsoft.com/office/drawing/2014/main" id="{E5D8B277-3785-AF51-AD46-693BB4EF6ED9}"/>
              </a:ext>
              <a:ext uri="{C183D7F6-B498-43B3-948B-1728B52AA6E4}">
                <adec:decorative xmlns:adec="http://schemas.microsoft.com/office/drawing/2017/decorative" val="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600200" y="2834077"/>
            <a:ext cx="3350191" cy="2236231"/>
          </a:xfrm>
          <a:prstGeom prst="rect">
            <a:avLst/>
          </a:prstGeom>
        </p:spPr>
      </p:pic>
    </p:spTree>
    <p:extLst>
      <p:ext uri="{BB962C8B-B14F-4D97-AF65-F5344CB8AC3E}">
        <p14:creationId xmlns:p14="http://schemas.microsoft.com/office/powerpoint/2010/main" val="428965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7D5-EFC8-8DD3-A408-0A33526AE4B0}"/>
              </a:ext>
            </a:extLst>
          </p:cNvPr>
          <p:cNvSpPr>
            <a:spLocks noGrp="1"/>
          </p:cNvSpPr>
          <p:nvPr>
            <p:ph type="title"/>
          </p:nvPr>
        </p:nvSpPr>
        <p:spPr/>
        <p:txBody>
          <a:bodyPr/>
          <a:lstStyle/>
          <a:p>
            <a:r>
              <a:rPr lang="en-US" dirty="0"/>
              <a:t>Day in the Life Project</a:t>
            </a:r>
          </a:p>
        </p:txBody>
      </p:sp>
      <p:sp>
        <p:nvSpPr>
          <p:cNvPr id="5" name="Slide Number Placeholder 4">
            <a:extLst>
              <a:ext uri="{FF2B5EF4-FFF2-40B4-BE49-F238E27FC236}">
                <a16:creationId xmlns:a16="http://schemas.microsoft.com/office/drawing/2014/main" id="{14635C8A-5461-7FD7-0D90-AB71FE4070E8}"/>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6" name="Diagram 5">
            <a:extLst>
              <a:ext uri="{FF2B5EF4-FFF2-40B4-BE49-F238E27FC236}">
                <a16:creationId xmlns:a16="http://schemas.microsoft.com/office/drawing/2014/main" id="{79944898-D387-248D-0810-9492AD3F78EB}"/>
              </a:ext>
            </a:extLst>
          </p:cNvPr>
          <p:cNvGraphicFramePr/>
          <p:nvPr>
            <p:extLst>
              <p:ext uri="{D42A27DB-BD31-4B8C-83A1-F6EECF244321}">
                <p14:modId xmlns:p14="http://schemas.microsoft.com/office/powerpoint/2010/main" val="805300546"/>
              </p:ext>
            </p:extLst>
          </p:nvPr>
        </p:nvGraphicFramePr>
        <p:xfrm>
          <a:off x="533400" y="2236266"/>
          <a:ext cx="5946648"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D02A91-5978-1135-1288-BC3586E87957}"/>
              </a:ext>
            </a:extLst>
          </p:cNvPr>
          <p:cNvSpPr txBox="1"/>
          <p:nvPr/>
        </p:nvSpPr>
        <p:spPr>
          <a:xfrm>
            <a:off x="6858000" y="2441447"/>
            <a:ext cx="4721352" cy="4035553"/>
          </a:xfrm>
          <a:prstGeom prst="rect">
            <a:avLst/>
          </a:prstGeom>
          <a:noFill/>
        </p:spPr>
        <p:txBody>
          <a:bodyPr wrap="square" rtlCol="0">
            <a:spAutoFit/>
          </a:bodyPr>
          <a:lstStyle/>
          <a:p>
            <a:pPr marL="285750" indent="-285750">
              <a:buFont typeface="Arial" panose="020B0604020202020204" pitchFamily="34" charset="0"/>
              <a:buChar char="•"/>
            </a:pPr>
            <a:r>
              <a:rPr lang="en-US" sz="1600" dirty="0"/>
              <a:t>Completed in small groups</a:t>
            </a:r>
          </a:p>
          <a:p>
            <a:pPr marL="285750" indent="-285750">
              <a:buFont typeface="Arial" panose="020B0604020202020204" pitchFamily="34" charset="0"/>
              <a:buChar char="•"/>
            </a:pPr>
            <a:r>
              <a:rPr lang="en-US" sz="1600" dirty="0"/>
              <a:t>Semi-randomly assigned topics (e.g., type 1 diabetes, multiple sclerosis, Parkinson’s disease, etc.)</a:t>
            </a:r>
          </a:p>
          <a:p>
            <a:pPr marL="285750" indent="-285750">
              <a:buFont typeface="Arial" panose="020B0604020202020204" pitchFamily="34" charset="0"/>
              <a:buChar char="•"/>
            </a:pPr>
            <a:r>
              <a:rPr lang="en-US" sz="1600" dirty="0"/>
              <a:t>Focus on each area PLUS two separate intersections</a:t>
            </a:r>
          </a:p>
          <a:p>
            <a:pPr marL="285750" indent="-285750">
              <a:buFont typeface="Arial" panose="020B0604020202020204" pitchFamily="34" charset="0"/>
              <a:buChar char="•"/>
            </a:pPr>
            <a:r>
              <a:rPr lang="en-US" sz="1600" dirty="0"/>
              <a:t>Presented during final exam window (May 6</a:t>
            </a:r>
            <a:r>
              <a:rPr lang="en-US" sz="1600" baseline="30000" dirty="0"/>
              <a:t>th</a:t>
            </a:r>
            <a:r>
              <a:rPr lang="en-US" sz="1600" dirty="0"/>
              <a:t>, from 1pm to 3pm)</a:t>
            </a:r>
          </a:p>
          <a:p>
            <a:pPr marL="285750" indent="-285750">
              <a:buFont typeface="Arial" panose="020B0604020202020204" pitchFamily="34" charset="0"/>
              <a:buChar char="•"/>
            </a:pPr>
            <a:r>
              <a:rPr lang="en-US" sz="1600" dirty="0"/>
              <a:t>Grade based on presentation, group evaluation, and personal reflection</a:t>
            </a:r>
          </a:p>
          <a:p>
            <a:pPr marL="285750" indent="-285750">
              <a:buFont typeface="Arial" panose="020B0604020202020204" pitchFamily="34" charset="0"/>
              <a:buChar char="•"/>
            </a:pPr>
            <a:r>
              <a:rPr lang="en-US" sz="1600" dirty="0"/>
              <a:t>Why?</a:t>
            </a:r>
          </a:p>
          <a:p>
            <a:pPr marL="742950" lvl="1" indent="-285750">
              <a:buFont typeface="Arial" panose="020B0604020202020204" pitchFamily="34" charset="0"/>
              <a:buChar char="•"/>
            </a:pPr>
            <a:r>
              <a:rPr lang="en-US" sz="1600" dirty="0"/>
              <a:t>Empathy building</a:t>
            </a:r>
          </a:p>
          <a:p>
            <a:pPr marL="742950" lvl="1" indent="-285750">
              <a:buFont typeface="Arial" panose="020B0604020202020204" pitchFamily="34" charset="0"/>
              <a:buChar char="•"/>
            </a:pPr>
            <a:r>
              <a:rPr lang="en-US" sz="1600" dirty="0"/>
              <a:t>Improve understanding about the complexities of chronic health conditions</a:t>
            </a:r>
          </a:p>
          <a:p>
            <a:pPr lvl="1"/>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091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596A-E03D-468F-33FB-6234D420BC51}"/>
              </a:ext>
            </a:extLst>
          </p:cNvPr>
          <p:cNvSpPr>
            <a:spLocks noGrp="1"/>
          </p:cNvSpPr>
          <p:nvPr>
            <p:ph type="title"/>
          </p:nvPr>
        </p:nvSpPr>
        <p:spPr>
          <a:xfrm rot="19333230">
            <a:off x="-362229" y="1174529"/>
            <a:ext cx="3690257" cy="1572768"/>
          </a:xfrm>
        </p:spPr>
        <p:txBody>
          <a:bodyPr/>
          <a:lstStyle/>
          <a:p>
            <a:r>
              <a:rPr lang="en-US" dirty="0"/>
              <a:t>Timeline</a:t>
            </a:r>
          </a:p>
        </p:txBody>
      </p:sp>
      <p:graphicFrame>
        <p:nvGraphicFramePr>
          <p:cNvPr id="8" name="Content Placeholder 7">
            <a:extLst>
              <a:ext uri="{FF2B5EF4-FFF2-40B4-BE49-F238E27FC236}">
                <a16:creationId xmlns:a16="http://schemas.microsoft.com/office/drawing/2014/main" id="{9ECFDED8-1F95-85F3-75EE-C52424D19532}"/>
              </a:ext>
            </a:extLst>
          </p:cNvPr>
          <p:cNvGraphicFramePr>
            <a:graphicFrameLocks noGrp="1"/>
          </p:cNvGraphicFramePr>
          <p:nvPr>
            <p:ph sz="half" idx="2"/>
            <p:extLst>
              <p:ext uri="{D42A27DB-BD31-4B8C-83A1-F6EECF244321}">
                <p14:modId xmlns:p14="http://schemas.microsoft.com/office/powerpoint/2010/main" val="2293955033"/>
              </p:ext>
            </p:extLst>
          </p:nvPr>
        </p:nvGraphicFramePr>
        <p:xfrm>
          <a:off x="2895600" y="467537"/>
          <a:ext cx="9144000" cy="6181458"/>
        </p:xfrm>
        <a:graphic>
          <a:graphicData uri="http://schemas.openxmlformats.org/drawingml/2006/table">
            <a:tbl>
              <a:tblPr firstRow="1" firstCol="1" bandRow="1">
                <a:tableStyleId>{5C22544A-7EE6-4342-B048-85BDC9FD1C3A}</a:tableStyleId>
              </a:tblPr>
              <a:tblGrid>
                <a:gridCol w="685801">
                  <a:extLst>
                    <a:ext uri="{9D8B030D-6E8A-4147-A177-3AD203B41FA5}">
                      <a16:colId xmlns:a16="http://schemas.microsoft.com/office/drawing/2014/main" val="3189684106"/>
                    </a:ext>
                  </a:extLst>
                </a:gridCol>
                <a:gridCol w="1219200">
                  <a:extLst>
                    <a:ext uri="{9D8B030D-6E8A-4147-A177-3AD203B41FA5}">
                      <a16:colId xmlns:a16="http://schemas.microsoft.com/office/drawing/2014/main" val="1880490698"/>
                    </a:ext>
                  </a:extLst>
                </a:gridCol>
                <a:gridCol w="3124199">
                  <a:extLst>
                    <a:ext uri="{9D8B030D-6E8A-4147-A177-3AD203B41FA5}">
                      <a16:colId xmlns:a16="http://schemas.microsoft.com/office/drawing/2014/main" val="402086700"/>
                    </a:ext>
                  </a:extLst>
                </a:gridCol>
                <a:gridCol w="2438399">
                  <a:extLst>
                    <a:ext uri="{9D8B030D-6E8A-4147-A177-3AD203B41FA5}">
                      <a16:colId xmlns:a16="http://schemas.microsoft.com/office/drawing/2014/main" val="3471574824"/>
                    </a:ext>
                  </a:extLst>
                </a:gridCol>
                <a:gridCol w="1676401">
                  <a:extLst>
                    <a:ext uri="{9D8B030D-6E8A-4147-A177-3AD203B41FA5}">
                      <a16:colId xmlns:a16="http://schemas.microsoft.com/office/drawing/2014/main" val="3147127587"/>
                    </a:ext>
                  </a:extLst>
                </a:gridCol>
              </a:tblGrid>
              <a:tr h="94867">
                <a:tc>
                  <a:txBody>
                    <a:bodyPr/>
                    <a:lstStyle/>
                    <a:p>
                      <a:pPr marL="0" marR="0" algn="ctr">
                        <a:lnSpc>
                          <a:spcPct val="115000"/>
                        </a:lnSpc>
                        <a:spcAft>
                          <a:spcPts val="800"/>
                        </a:spcAft>
                        <a:buNone/>
                      </a:pPr>
                      <a:r>
                        <a:rPr lang="en-US" sz="1200" kern="100">
                          <a:solidFill>
                            <a:schemeClr val="tx1"/>
                          </a:solidFill>
                          <a:effectLst/>
                        </a:rPr>
                        <a:t>Week</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Dates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Topics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a:solidFill>
                            <a:schemeClr val="tx1"/>
                          </a:solidFill>
                          <a:effectLst/>
                        </a:rPr>
                        <a:t>Readings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tc>
                  <a:txBody>
                    <a:bodyPr/>
                    <a:lstStyle/>
                    <a:p>
                      <a:pPr marL="0" marR="0">
                        <a:lnSpc>
                          <a:spcPct val="115000"/>
                        </a:lnSpc>
                        <a:spcAft>
                          <a:spcPts val="800"/>
                        </a:spcAft>
                        <a:buNone/>
                      </a:pPr>
                      <a:r>
                        <a:rPr lang="en-US" sz="1200" kern="100" dirty="0">
                          <a:solidFill>
                            <a:schemeClr val="tx1"/>
                          </a:solidFill>
                          <a:effectLst/>
                        </a:rPr>
                        <a:t>Important Dates</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tc>
                <a:extLst>
                  <a:ext uri="{0D108BD9-81ED-4DB2-BD59-A6C34878D82A}">
                    <a16:rowId xmlns:a16="http://schemas.microsoft.com/office/drawing/2014/main" val="375713654"/>
                  </a:ext>
                </a:extLst>
              </a:tr>
              <a:tr h="305430">
                <a:tc>
                  <a:txBody>
                    <a:bodyPr/>
                    <a:lstStyle/>
                    <a:p>
                      <a:pPr marL="0" marR="0" algn="ctr">
                        <a:lnSpc>
                          <a:spcPct val="115000"/>
                        </a:lnSpc>
                        <a:spcAft>
                          <a:spcPts val="800"/>
                        </a:spcAft>
                        <a:buNone/>
                      </a:pPr>
                      <a:r>
                        <a:rPr lang="en-US" sz="1200" kern="100" dirty="0">
                          <a:solidFill>
                            <a:schemeClr val="tx1"/>
                          </a:solidFill>
                          <a:effectLst/>
                        </a:rPr>
                        <a:t>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12 – 16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Course Intro; What is Health Psychology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Syllabus; Kaplan,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45472619"/>
                  </a:ext>
                </a:extLst>
              </a:tr>
              <a:tr h="305430">
                <a:tc>
                  <a:txBody>
                    <a:bodyPr/>
                    <a:lstStyle/>
                    <a:p>
                      <a:pPr marL="0" marR="0" algn="ctr">
                        <a:lnSpc>
                          <a:spcPct val="115000"/>
                        </a:lnSpc>
                        <a:spcAft>
                          <a:spcPts val="800"/>
                        </a:spcAft>
                        <a:buNone/>
                      </a:pPr>
                      <a:r>
                        <a:rPr lang="en-US" sz="1200" kern="100">
                          <a:solidFill>
                            <a:schemeClr val="tx1"/>
                          </a:solidFill>
                          <a:effectLst/>
                        </a:rPr>
                        <a:t>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19 – 23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Holiday; Body Systems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Billman,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1/19: Holiday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82939690"/>
                  </a:ext>
                </a:extLst>
              </a:tr>
              <a:tr h="179769">
                <a:tc>
                  <a:txBody>
                    <a:bodyPr/>
                    <a:lstStyle/>
                    <a:p>
                      <a:pPr marL="0" marR="0" algn="ctr">
                        <a:lnSpc>
                          <a:spcPct val="115000"/>
                        </a:lnSpc>
                        <a:spcAft>
                          <a:spcPts val="800"/>
                        </a:spcAft>
                        <a:buNone/>
                      </a:pPr>
                      <a:r>
                        <a:rPr lang="en-US" sz="1200" kern="100" dirty="0">
                          <a:solidFill>
                            <a:schemeClr val="tx1"/>
                          </a:solidFill>
                          <a:effectLst/>
                        </a:rPr>
                        <a:t>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Jan 26 – 30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Shaping Health Behaviors; BCP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Ogbeiwi, 2021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60900118"/>
                  </a:ext>
                </a:extLst>
              </a:tr>
              <a:tr h="395661">
                <a:tc>
                  <a:txBody>
                    <a:bodyPr/>
                    <a:lstStyle/>
                    <a:p>
                      <a:pPr marL="0" marR="0" algn="ctr">
                        <a:lnSpc>
                          <a:spcPct val="115000"/>
                        </a:lnSpc>
                        <a:spcAft>
                          <a:spcPts val="800"/>
                        </a:spcAft>
                        <a:buNone/>
                      </a:pPr>
                      <a:r>
                        <a:rPr lang="en-US" sz="1200" kern="100" dirty="0">
                          <a:solidFill>
                            <a:schemeClr val="tx1"/>
                          </a:solidFill>
                          <a:effectLst/>
                        </a:rPr>
                        <a:t>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Promoting Behaviors; </a:t>
                      </a:r>
                      <a:br>
                        <a:rPr lang="en-US" sz="1200" kern="0" dirty="0">
                          <a:effectLst/>
                        </a:rPr>
                      </a:br>
                      <a:r>
                        <a:rPr lang="en-US" sz="1200" kern="0" dirty="0">
                          <a:effectLst/>
                        </a:rPr>
                        <a:t>Health Compromising Behaviors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Wilhite et al., 2022 &amp; Odoms-Young et al., 2024; Hammond et al., 2023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670616891"/>
                  </a:ext>
                </a:extLst>
              </a:tr>
              <a:tr h="179769">
                <a:tc>
                  <a:txBody>
                    <a:bodyPr/>
                    <a:lstStyle/>
                    <a:p>
                      <a:pPr marL="0" marR="0" algn="ctr">
                        <a:lnSpc>
                          <a:spcPct val="115000"/>
                        </a:lnSpc>
                        <a:spcAft>
                          <a:spcPts val="800"/>
                        </a:spcAft>
                        <a:buNone/>
                      </a:pPr>
                      <a:r>
                        <a:rPr lang="en-US" sz="1200" kern="100">
                          <a:solidFill>
                            <a:schemeClr val="tx1"/>
                          </a:solidFill>
                          <a:effectLst/>
                        </a:rPr>
                        <a:t>5</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Compromising Behaviors; Exam; 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Beckie, 2012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2/11: Exam 1</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319984188"/>
                  </a:ext>
                </a:extLst>
              </a:tr>
              <a:tr h="187687">
                <a:tc>
                  <a:txBody>
                    <a:bodyPr/>
                    <a:lstStyle/>
                    <a:p>
                      <a:pPr marL="0" marR="0" algn="ctr">
                        <a:lnSpc>
                          <a:spcPct val="115000"/>
                        </a:lnSpc>
                        <a:spcAft>
                          <a:spcPts val="800"/>
                        </a:spcAft>
                        <a:buNone/>
                      </a:pPr>
                      <a:r>
                        <a:rPr lang="en-US" sz="1200" kern="100" dirty="0">
                          <a:solidFill>
                            <a:schemeClr val="tx1"/>
                          </a:solidFill>
                          <a:effectLst/>
                        </a:rPr>
                        <a:t>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Stress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Beckie, 2012; </a:t>
                      </a:r>
                      <a:r>
                        <a:rPr lang="en-US" sz="1200" kern="100" dirty="0">
                          <a:effectLst/>
                        </a:rPr>
                        <a:t>Stubbs et al.,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037035001"/>
                  </a:ext>
                </a:extLst>
              </a:tr>
              <a:tr h="305430">
                <a:tc>
                  <a:txBody>
                    <a:bodyPr/>
                    <a:lstStyle/>
                    <a:p>
                      <a:pPr marL="0" marR="0" algn="ctr">
                        <a:lnSpc>
                          <a:spcPct val="115000"/>
                        </a:lnSpc>
                        <a:spcAft>
                          <a:spcPts val="800"/>
                        </a:spcAft>
                        <a:buNone/>
                      </a:pPr>
                      <a:r>
                        <a:rPr lang="en-US" sz="1200" kern="100" dirty="0">
                          <a:solidFill>
                            <a:schemeClr val="tx1"/>
                          </a:solidFill>
                          <a:effectLst/>
                        </a:rPr>
                        <a:t>7</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Feb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Coping &amp; Resilience; BCP Workday;</a:t>
                      </a:r>
                      <a:br>
                        <a:rPr lang="en-US" sz="1200" kern="0">
                          <a:effectLst/>
                        </a:rPr>
                      </a:br>
                      <a:r>
                        <a:rPr lang="en-US" sz="1200" kern="0">
                          <a:effectLst/>
                        </a:rPr>
                        <a:t>Using Health Services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Penley et al., 2002;</a:t>
                      </a:r>
                      <a:endParaRPr lang="en-US" sz="1200" kern="100" dirty="0">
                        <a:effectLst/>
                      </a:endParaRPr>
                    </a:p>
                    <a:p>
                      <a:pPr marL="0" marR="0">
                        <a:lnSpc>
                          <a:spcPct val="115000"/>
                        </a:lnSpc>
                        <a:spcAft>
                          <a:spcPts val="800"/>
                        </a:spcAft>
                        <a:buNone/>
                      </a:pPr>
                      <a:r>
                        <a:rPr lang="en-US" sz="1200" kern="0" dirty="0">
                          <a:effectLst/>
                        </a:rPr>
                        <a:t>Wasserman et al., 2019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2/25: BCP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705992401"/>
                  </a:ext>
                </a:extLst>
              </a:tr>
              <a:tr h="179769">
                <a:tc>
                  <a:txBody>
                    <a:bodyPr/>
                    <a:lstStyle/>
                    <a:p>
                      <a:pPr marL="0" marR="0" algn="ctr">
                        <a:lnSpc>
                          <a:spcPct val="115000"/>
                        </a:lnSpc>
                        <a:spcAft>
                          <a:spcPts val="800"/>
                        </a:spcAft>
                        <a:buNone/>
                      </a:pPr>
                      <a:r>
                        <a:rPr lang="en-US" sz="1200" kern="100">
                          <a:solidFill>
                            <a:schemeClr val="tx1"/>
                          </a:solidFill>
                          <a:effectLst/>
                        </a:rPr>
                        <a:t>8</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 – 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dirty="0">
                          <a:effectLst/>
                        </a:rPr>
                        <a:t>Health Communication: HIP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Hong &amp; Oh,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70209112"/>
                  </a:ext>
                </a:extLst>
              </a:tr>
              <a:tr h="196125">
                <a:tc>
                  <a:txBody>
                    <a:bodyPr/>
                    <a:lstStyle/>
                    <a:p>
                      <a:pPr marL="0" marR="0" algn="ctr">
                        <a:lnSpc>
                          <a:spcPct val="115000"/>
                        </a:lnSpc>
                        <a:spcAft>
                          <a:spcPts val="800"/>
                        </a:spcAft>
                        <a:buNone/>
                      </a:pPr>
                      <a:r>
                        <a:rPr lang="en-US" sz="1200" kern="100" dirty="0">
                          <a:solidFill>
                            <a:schemeClr val="tx1"/>
                          </a:solidFill>
                          <a:effectLst/>
                        </a:rPr>
                        <a:t>9</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9 – 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Pain; Exam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Dima et al., 2013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3/13: Exam 2</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870347055"/>
                  </a:ext>
                </a:extLst>
              </a:tr>
              <a:tr h="305430">
                <a:tc>
                  <a:txBody>
                    <a:bodyPr/>
                    <a:lstStyle/>
                    <a:p>
                      <a:pPr marL="0" marR="0" algn="ctr">
                        <a:lnSpc>
                          <a:spcPct val="115000"/>
                        </a:lnSpc>
                        <a:spcAft>
                          <a:spcPts val="800"/>
                        </a:spcAft>
                        <a:buNone/>
                      </a:pPr>
                      <a:r>
                        <a:rPr lang="en-US" sz="1200" kern="100">
                          <a:solidFill>
                            <a:schemeClr val="tx1"/>
                          </a:solidFill>
                          <a:effectLst/>
                        </a:rPr>
                        <a:t>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16 – 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Spring Break</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(no classes)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679036573"/>
                  </a:ext>
                </a:extLst>
              </a:tr>
              <a:tr h="305430">
                <a:tc>
                  <a:txBody>
                    <a:bodyPr/>
                    <a:lstStyle/>
                    <a:p>
                      <a:pPr marL="0" marR="0" algn="ctr">
                        <a:lnSpc>
                          <a:spcPct val="115000"/>
                        </a:lnSpc>
                        <a:spcAft>
                          <a:spcPts val="800"/>
                        </a:spcAft>
                        <a:buNone/>
                      </a:pPr>
                      <a:r>
                        <a:rPr lang="en-US" sz="1200" kern="100" dirty="0">
                          <a:solidFill>
                            <a:schemeClr val="tx1"/>
                          </a:solidFill>
                          <a:effectLst/>
                        </a:rPr>
                        <a:t>10</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23 – 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Chronic Health Disorders;  Heart Disorders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Chan et al., 2020; </a:t>
                      </a:r>
                      <a:r>
                        <a:rPr lang="en-US" sz="1200" kern="100" dirty="0" err="1">
                          <a:effectLst/>
                        </a:rPr>
                        <a:t>Suls</a:t>
                      </a:r>
                      <a:r>
                        <a:rPr lang="en-US" sz="1200" kern="100" dirty="0">
                          <a:effectLst/>
                        </a:rPr>
                        <a:t>, 2018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07828587"/>
                  </a:ext>
                </a:extLst>
              </a:tr>
              <a:tr h="179769">
                <a:tc>
                  <a:txBody>
                    <a:bodyPr/>
                    <a:lstStyle/>
                    <a:p>
                      <a:pPr marL="0" marR="0" algn="ctr">
                        <a:lnSpc>
                          <a:spcPct val="115000"/>
                        </a:lnSpc>
                        <a:spcAft>
                          <a:spcPts val="800"/>
                        </a:spcAft>
                        <a:buNone/>
                      </a:pPr>
                      <a:r>
                        <a:rPr lang="en-US" sz="1200" kern="100" dirty="0">
                          <a:solidFill>
                            <a:schemeClr val="tx1"/>
                          </a:solidFill>
                          <a:effectLst/>
                        </a:rPr>
                        <a:t>11</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Mar 30 – Apr 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Immune Disorders; HIP Workday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Alessi &amp; Bennett, 2020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4/3: HIP due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362433905"/>
                  </a:ext>
                </a:extLst>
              </a:tr>
              <a:tr h="305430">
                <a:tc>
                  <a:txBody>
                    <a:bodyPr/>
                    <a:lstStyle/>
                    <a:p>
                      <a:pPr marL="0" marR="0" algn="ctr">
                        <a:lnSpc>
                          <a:spcPct val="115000"/>
                        </a:lnSpc>
                        <a:spcAft>
                          <a:spcPts val="800"/>
                        </a:spcAft>
                        <a:buNone/>
                      </a:pPr>
                      <a:r>
                        <a:rPr lang="en-US" sz="1200" kern="100">
                          <a:solidFill>
                            <a:schemeClr val="tx1"/>
                          </a:solidFill>
                          <a:effectLst/>
                        </a:rPr>
                        <a:t>12</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6 – 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Cancer; Death &amp; Dying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Stanger &amp; Wahl, 2023; Crunkilton &amp; Rubins, 2009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2197479618"/>
                  </a:ext>
                </a:extLst>
              </a:tr>
              <a:tr h="196125">
                <a:tc>
                  <a:txBody>
                    <a:bodyPr/>
                    <a:lstStyle/>
                    <a:p>
                      <a:pPr marL="0" marR="0" algn="ctr">
                        <a:lnSpc>
                          <a:spcPct val="115000"/>
                        </a:lnSpc>
                        <a:spcAft>
                          <a:spcPts val="800"/>
                        </a:spcAft>
                        <a:buNone/>
                      </a:pPr>
                      <a:r>
                        <a:rPr lang="en-US" sz="1200" kern="100" dirty="0">
                          <a:solidFill>
                            <a:schemeClr val="tx1"/>
                          </a:solidFill>
                          <a:effectLst/>
                        </a:rPr>
                        <a:t>13</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13 – 17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Death &amp; Dying; Exam;  Future of Health Psych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Dekker et al., 2023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100" dirty="0">
                          <a:effectLst/>
                        </a:rPr>
                        <a:t>4/15: Exam 3</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541990594"/>
                  </a:ext>
                </a:extLst>
              </a:tr>
              <a:tr h="196125">
                <a:tc>
                  <a:txBody>
                    <a:bodyPr/>
                    <a:lstStyle/>
                    <a:p>
                      <a:pPr marL="0" marR="0" algn="ctr">
                        <a:lnSpc>
                          <a:spcPct val="115000"/>
                        </a:lnSpc>
                        <a:spcAft>
                          <a:spcPts val="800"/>
                        </a:spcAft>
                        <a:buNone/>
                      </a:pPr>
                      <a:r>
                        <a:rPr lang="en-US" sz="1200" kern="100" dirty="0">
                          <a:solidFill>
                            <a:schemeClr val="tx1"/>
                          </a:solidFill>
                          <a:effectLst/>
                        </a:rPr>
                        <a:t>14</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20 – 24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dirty="0">
                          <a:effectLst/>
                        </a:rPr>
                        <a:t>Future of Health Psych; Day in the Life Project Intro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155075914"/>
                  </a:ext>
                </a:extLst>
              </a:tr>
              <a:tr h="179769">
                <a:tc>
                  <a:txBody>
                    <a:bodyPr/>
                    <a:lstStyle/>
                    <a:p>
                      <a:pPr marL="0" marR="0" algn="ctr">
                        <a:lnSpc>
                          <a:spcPct val="115000"/>
                        </a:lnSpc>
                        <a:spcAft>
                          <a:spcPts val="800"/>
                        </a:spcAft>
                        <a:buNone/>
                      </a:pPr>
                      <a:r>
                        <a:rPr lang="en-US" sz="1200" kern="100" dirty="0">
                          <a:solidFill>
                            <a:schemeClr val="tx1"/>
                          </a:solidFill>
                          <a:effectLst/>
                        </a:rPr>
                        <a:t>15</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Apr 27 – May 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Project Days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1032763682"/>
                  </a:ext>
                </a:extLst>
              </a:tr>
              <a:tr h="365406">
                <a:tc>
                  <a:txBody>
                    <a:bodyPr/>
                    <a:lstStyle/>
                    <a:p>
                      <a:pPr marL="0" marR="0" algn="ctr">
                        <a:lnSpc>
                          <a:spcPct val="115000"/>
                        </a:lnSpc>
                        <a:spcAft>
                          <a:spcPts val="800"/>
                        </a:spcAft>
                        <a:buNone/>
                      </a:pPr>
                      <a:r>
                        <a:rPr lang="en-US" sz="1200" kern="100" dirty="0">
                          <a:solidFill>
                            <a:schemeClr val="tx1"/>
                          </a:solidFill>
                          <a:effectLst/>
                        </a:rPr>
                        <a:t>16</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May 4 – 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100">
                          <a:effectLst/>
                        </a:rPr>
                        <a:t>DitL Presentations During Final Exam Window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kern="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tc>
                  <a:txBody>
                    <a:bodyPr/>
                    <a:lstStyle/>
                    <a:p>
                      <a:pPr marL="0" marR="0">
                        <a:lnSpc>
                          <a:spcPct val="115000"/>
                        </a:lnSpc>
                        <a:spcAft>
                          <a:spcPts val="800"/>
                        </a:spcAft>
                        <a:buNone/>
                      </a:pPr>
                      <a:r>
                        <a:rPr lang="en-US" sz="1200" b="1" kern="0" dirty="0">
                          <a:effectLst/>
                        </a:rPr>
                        <a:t>5/3: Screening Deadline;</a:t>
                      </a:r>
                      <a:br>
                        <a:rPr lang="en-US" sz="1200" b="1" kern="0" dirty="0">
                          <a:effectLst/>
                        </a:rPr>
                      </a:br>
                      <a:r>
                        <a:rPr lang="en-US" sz="1200" b="1" kern="0" dirty="0">
                          <a:effectLst/>
                        </a:rPr>
                        <a:t>5/6 @ 1pm: Presentations</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653" marR="25653" marT="0" marB="0" anchor="ctr"/>
                </a:tc>
                <a:extLst>
                  <a:ext uri="{0D108BD9-81ED-4DB2-BD59-A6C34878D82A}">
                    <a16:rowId xmlns:a16="http://schemas.microsoft.com/office/drawing/2014/main" val="3296803694"/>
                  </a:ext>
                </a:extLst>
              </a:tr>
            </a:tbl>
          </a:graphicData>
        </a:graphic>
      </p:graphicFrame>
    </p:spTree>
    <p:extLst>
      <p:ext uri="{BB962C8B-B14F-4D97-AF65-F5344CB8AC3E}">
        <p14:creationId xmlns:p14="http://schemas.microsoft.com/office/powerpoint/2010/main" val="205043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C25-897D-0BAF-402F-5984B3365B25}"/>
              </a:ext>
            </a:extLst>
          </p:cNvPr>
          <p:cNvSpPr>
            <a:spLocks noGrp="1"/>
          </p:cNvSpPr>
          <p:nvPr>
            <p:ph type="title"/>
          </p:nvPr>
        </p:nvSpPr>
        <p:spPr>
          <a:xfrm>
            <a:off x="762000" y="609600"/>
            <a:ext cx="3730752" cy="2212848"/>
          </a:xfrm>
        </p:spPr>
        <p:txBody>
          <a:bodyPr/>
          <a:lstStyle/>
          <a:p>
            <a:r>
              <a:rPr lang="en-US" dirty="0"/>
              <a:t>AI Policy</a:t>
            </a:r>
          </a:p>
        </p:txBody>
      </p:sp>
      <p:sp>
        <p:nvSpPr>
          <p:cNvPr id="3" name="Content Placeholder 2">
            <a:extLst>
              <a:ext uri="{FF2B5EF4-FFF2-40B4-BE49-F238E27FC236}">
                <a16:creationId xmlns:a16="http://schemas.microsoft.com/office/drawing/2014/main" id="{5920A019-33E3-BA2E-41C7-7C63B5E87E9D}"/>
              </a:ext>
            </a:extLst>
          </p:cNvPr>
          <p:cNvSpPr>
            <a:spLocks noGrp="1"/>
          </p:cNvSpPr>
          <p:nvPr>
            <p:ph sz="quarter" idx="13"/>
          </p:nvPr>
        </p:nvSpPr>
        <p:spPr>
          <a:xfrm>
            <a:off x="4800600" y="1216025"/>
            <a:ext cx="6784848" cy="4416425"/>
          </a:xfrm>
        </p:spPr>
        <p:txBody>
          <a:bodyPr/>
          <a:lstStyle/>
          <a:p>
            <a:pPr marL="285750" indent="-285750">
              <a:spcBef>
                <a:spcPts val="500"/>
              </a:spcBef>
              <a:buFont typeface="Arial" panose="020B0604020202020204" pitchFamily="34" charset="0"/>
              <a:buChar char="•"/>
            </a:pPr>
            <a:r>
              <a:rPr lang="en-US" sz="1800" dirty="0"/>
              <a:t>AI is a tool that can work towards a goal. Just like choosing any other tool for a goal, there is a time and place for AI use. </a:t>
            </a:r>
          </a:p>
          <a:p>
            <a:pPr marL="285750" indent="-285750">
              <a:spcBef>
                <a:spcPts val="500"/>
              </a:spcBef>
              <a:buFont typeface="Arial" panose="020B0604020202020204" pitchFamily="34" charset="0"/>
              <a:buChar char="•"/>
            </a:pPr>
            <a:r>
              <a:rPr lang="en-US" sz="1800" dirty="0"/>
              <a:t>Dr. Scheuler will tell you when an assignment can be completed with AI. If not explicitly said, do NOT use AI.</a:t>
            </a:r>
          </a:p>
          <a:p>
            <a:pPr marL="285750" indent="-285750">
              <a:spcBef>
                <a:spcPts val="500"/>
              </a:spcBef>
              <a:buFont typeface="Arial" panose="020B0604020202020204" pitchFamily="34" charset="0"/>
              <a:buChar char="•"/>
            </a:pPr>
            <a:r>
              <a:rPr lang="en-US" sz="1800" dirty="0"/>
              <a:t>Why not? </a:t>
            </a:r>
          </a:p>
          <a:p>
            <a:pPr marL="514350" lvl="1" indent="-285750">
              <a:spcBef>
                <a:spcPts val="500"/>
              </a:spcBef>
            </a:pPr>
            <a:r>
              <a:rPr lang="en-US" sz="1800" dirty="0"/>
              <a:t>1. What’s the goal of this class?</a:t>
            </a:r>
          </a:p>
          <a:p>
            <a:pPr marL="514350" lvl="1" indent="-285750">
              <a:spcBef>
                <a:spcPts val="500"/>
              </a:spcBef>
            </a:pPr>
            <a:r>
              <a:rPr lang="en-US" sz="1800" dirty="0"/>
              <a:t>2. Cognitive offloading vs. cognitive debt</a:t>
            </a:r>
          </a:p>
          <a:p>
            <a:pPr marL="514350" lvl="1" indent="-285750">
              <a:spcBef>
                <a:spcPts val="500"/>
              </a:spcBef>
            </a:pPr>
            <a:r>
              <a:rPr lang="en-US" sz="1800" dirty="0"/>
              <a:t>3. Pattern recognition does not equal intelligence </a:t>
            </a:r>
          </a:p>
        </p:txBody>
      </p:sp>
      <p:sp>
        <p:nvSpPr>
          <p:cNvPr id="5" name="Slide Number Placeholder 4">
            <a:extLst>
              <a:ext uri="{FF2B5EF4-FFF2-40B4-BE49-F238E27FC236}">
                <a16:creationId xmlns:a16="http://schemas.microsoft.com/office/drawing/2014/main" id="{8A4A8D3A-9BAE-A3B0-D94A-31DD2636D686}"/>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3074" name="Picture 2" descr="Blog – Dr. Ben Wiese">
            <a:extLst>
              <a:ext uri="{FF2B5EF4-FFF2-40B4-BE49-F238E27FC236}">
                <a16:creationId xmlns:a16="http://schemas.microsoft.com/office/drawing/2014/main" id="{4AD4E62D-516C-17AD-696D-2CF00B0E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288713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Does Skin Cancer Look Like?">
            <a:extLst>
              <a:ext uri="{FF2B5EF4-FFF2-40B4-BE49-F238E27FC236}">
                <a16:creationId xmlns:a16="http://schemas.microsoft.com/office/drawing/2014/main" id="{CE43F8C2-2761-A398-7855-8FBD5FCB3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822" y="4419600"/>
            <a:ext cx="2680687"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8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7F0715-2605-A47C-0A08-8FDCE1DA1BA2}"/>
              </a:ext>
            </a:extLst>
          </p:cNvPr>
          <p:cNvSpPr>
            <a:spLocks noGrp="1"/>
          </p:cNvSpPr>
          <p:nvPr>
            <p:ph type="title"/>
          </p:nvPr>
        </p:nvSpPr>
        <p:spPr/>
        <p:txBody>
          <a:bodyPr/>
          <a:lstStyle/>
          <a:p>
            <a:r>
              <a:rPr lang="en-US" dirty="0"/>
              <a:t>Next time on PSY 440…</a:t>
            </a:r>
          </a:p>
        </p:txBody>
      </p:sp>
      <p:sp>
        <p:nvSpPr>
          <p:cNvPr id="7" name="Text Placeholder 6">
            <a:extLst>
              <a:ext uri="{FF2B5EF4-FFF2-40B4-BE49-F238E27FC236}">
                <a16:creationId xmlns:a16="http://schemas.microsoft.com/office/drawing/2014/main" id="{9753ABBD-CEC1-9B6E-7B6C-F0889761E822}"/>
              </a:ext>
            </a:extLst>
          </p:cNvPr>
          <p:cNvSpPr>
            <a:spLocks noGrp="1"/>
          </p:cNvSpPr>
          <p:nvPr>
            <p:ph type="body" idx="1"/>
          </p:nvPr>
        </p:nvSpPr>
        <p:spPr/>
        <p:txBody>
          <a:bodyPr/>
          <a:lstStyle/>
          <a:p>
            <a:r>
              <a:rPr lang="en-US" dirty="0"/>
              <a:t>In the meantime:</a:t>
            </a:r>
          </a:p>
        </p:txBody>
      </p:sp>
      <p:sp>
        <p:nvSpPr>
          <p:cNvPr id="8" name="Content Placeholder 7">
            <a:extLst>
              <a:ext uri="{FF2B5EF4-FFF2-40B4-BE49-F238E27FC236}">
                <a16:creationId xmlns:a16="http://schemas.microsoft.com/office/drawing/2014/main" id="{83FCC4F7-C75D-ECF9-5D5C-D7600DF52021}"/>
              </a:ext>
            </a:extLst>
          </p:cNvPr>
          <p:cNvSpPr>
            <a:spLocks noGrp="1"/>
          </p:cNvSpPr>
          <p:nvPr>
            <p:ph sz="half" idx="2"/>
          </p:nvPr>
        </p:nvSpPr>
        <p:spPr/>
        <p:txBody>
          <a:bodyPr/>
          <a:lstStyle/>
          <a:p>
            <a:r>
              <a:rPr lang="en-US" sz="2000" dirty="0"/>
              <a:t>Read Kaplan, 2009 (before class on 1/14)</a:t>
            </a:r>
          </a:p>
        </p:txBody>
      </p:sp>
      <p:sp>
        <p:nvSpPr>
          <p:cNvPr id="9" name="Text Placeholder 8">
            <a:extLst>
              <a:ext uri="{FF2B5EF4-FFF2-40B4-BE49-F238E27FC236}">
                <a16:creationId xmlns:a16="http://schemas.microsoft.com/office/drawing/2014/main" id="{B8E9C014-CD34-56B4-2503-E932EAB8B19E}"/>
              </a:ext>
            </a:extLst>
          </p:cNvPr>
          <p:cNvSpPr>
            <a:spLocks noGrp="1"/>
          </p:cNvSpPr>
          <p:nvPr>
            <p:ph type="body" sz="quarter" idx="3"/>
          </p:nvPr>
        </p:nvSpPr>
        <p:spPr/>
        <p:txBody>
          <a:bodyPr/>
          <a:lstStyle/>
          <a:p>
            <a:r>
              <a:rPr lang="en-US" dirty="0"/>
              <a:t>In the Next Class:</a:t>
            </a:r>
          </a:p>
        </p:txBody>
      </p:sp>
      <p:sp>
        <p:nvSpPr>
          <p:cNvPr id="10" name="Content Placeholder 9">
            <a:extLst>
              <a:ext uri="{FF2B5EF4-FFF2-40B4-BE49-F238E27FC236}">
                <a16:creationId xmlns:a16="http://schemas.microsoft.com/office/drawing/2014/main" id="{DF3D02F5-FCB7-3612-BC58-AA1B6D65C600}"/>
              </a:ext>
            </a:extLst>
          </p:cNvPr>
          <p:cNvSpPr>
            <a:spLocks noGrp="1"/>
          </p:cNvSpPr>
          <p:nvPr>
            <p:ph sz="quarter" idx="4"/>
          </p:nvPr>
        </p:nvSpPr>
        <p:spPr/>
        <p:txBody>
          <a:bodyPr/>
          <a:lstStyle/>
          <a:p>
            <a:r>
              <a:rPr lang="en-US" sz="2000" dirty="0"/>
              <a:t>Lecture: What is Health Psychology?</a:t>
            </a:r>
          </a:p>
        </p:txBody>
      </p:sp>
      <p:sp>
        <p:nvSpPr>
          <p:cNvPr id="5" name="Slide Number Placeholder 4">
            <a:extLst>
              <a:ext uri="{FF2B5EF4-FFF2-40B4-BE49-F238E27FC236}">
                <a16:creationId xmlns:a16="http://schemas.microsoft.com/office/drawing/2014/main" id="{47791DFE-854F-1979-BC04-F75199035D6B}"/>
              </a:ext>
            </a:extLst>
          </p:cNvPr>
          <p:cNvSpPr>
            <a:spLocks noGrp="1"/>
          </p:cNvSpPr>
          <p:nvPr>
            <p:ph type="sldNum" sz="quarter" idx="12"/>
          </p:nvPr>
        </p:nvSpPr>
        <p:spPr/>
        <p:txBody>
          <a:bodyPr/>
          <a:lstStyle/>
          <a:p>
            <a:fld id="{294A09A9-5501-47C1-A89A-A340965A2BE2}" type="slidenum">
              <a:rPr lang="en-US" smtClean="0"/>
              <a:t>15</a:t>
            </a:fld>
            <a:endParaRPr lang="en-US" dirty="0"/>
          </a:p>
        </p:txBody>
      </p:sp>
    </p:spTree>
    <p:extLst>
      <p:ext uri="{BB962C8B-B14F-4D97-AF65-F5344CB8AC3E}">
        <p14:creationId xmlns:p14="http://schemas.microsoft.com/office/powerpoint/2010/main" val="405569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248400" y="1216025"/>
            <a:ext cx="5562600" cy="4416425"/>
          </a:xfrm>
        </p:spPr>
        <p:txBody>
          <a:bodyPr/>
          <a:lstStyle/>
          <a:p>
            <a:r>
              <a:rPr lang="en-US" dirty="0"/>
              <a:t>Introduction</a:t>
            </a:r>
          </a:p>
          <a:p>
            <a:r>
              <a:rPr lang="en-US" dirty="0"/>
              <a:t>Required Materials</a:t>
            </a:r>
          </a:p>
          <a:p>
            <a:r>
              <a:rPr lang="en-US" dirty="0"/>
              <a:t>Course Overview</a:t>
            </a:r>
          </a:p>
          <a:p>
            <a:r>
              <a:rPr lang="en-US" dirty="0"/>
              <a:t>Behavior Change Paper</a:t>
            </a:r>
          </a:p>
          <a:p>
            <a:r>
              <a:rPr lang="en-US" dirty="0"/>
              <a:t>Health Information Paper</a:t>
            </a:r>
          </a:p>
          <a:p>
            <a:r>
              <a:rPr lang="en-US" dirty="0"/>
              <a:t>Day in the Life Project</a:t>
            </a:r>
          </a:p>
          <a:p>
            <a:r>
              <a:rPr lang="en-US" dirty="0"/>
              <a:t>Timeline</a:t>
            </a:r>
          </a:p>
          <a:p>
            <a:r>
              <a:rPr lang="en-US" dirty="0"/>
              <a:t>AI Use</a:t>
            </a:r>
          </a:p>
          <a:p>
            <a:r>
              <a:rPr lang="en-US" dirty="0"/>
              <a:t>Reminders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2920-A204-31A1-E521-75F7A2BC4E12}"/>
              </a:ext>
            </a:extLst>
          </p:cNvPr>
          <p:cNvSpPr>
            <a:spLocks noGrp="1"/>
          </p:cNvSpPr>
          <p:nvPr>
            <p:ph type="title"/>
          </p:nvPr>
        </p:nvSpPr>
        <p:spPr/>
        <p:txBody>
          <a:bodyPr/>
          <a:lstStyle/>
          <a:p>
            <a:r>
              <a:rPr lang="en-US" dirty="0"/>
              <a:t>Meet Dr. Scheuler</a:t>
            </a:r>
          </a:p>
        </p:txBody>
      </p:sp>
      <p:sp>
        <p:nvSpPr>
          <p:cNvPr id="3" name="Content Placeholder 2">
            <a:extLst>
              <a:ext uri="{FF2B5EF4-FFF2-40B4-BE49-F238E27FC236}">
                <a16:creationId xmlns:a16="http://schemas.microsoft.com/office/drawing/2014/main" id="{D4108D99-22D3-BCE5-8A60-75E749B3C5C8}"/>
              </a:ext>
            </a:extLst>
          </p:cNvPr>
          <p:cNvSpPr>
            <a:spLocks noGrp="1"/>
          </p:cNvSpPr>
          <p:nvPr>
            <p:ph sz="half" idx="2"/>
          </p:nvPr>
        </p:nvSpPr>
        <p:spPr>
          <a:xfrm>
            <a:off x="612647" y="2362200"/>
            <a:ext cx="8302753" cy="3044952"/>
          </a:xfrm>
        </p:spPr>
        <p:txBody>
          <a:bodyPr/>
          <a:lstStyle/>
          <a:p>
            <a:r>
              <a:rPr lang="en-US" sz="1800" b="1" dirty="0"/>
              <a:t>Hometowns:</a:t>
            </a:r>
          </a:p>
          <a:p>
            <a:pPr lvl="1"/>
            <a:r>
              <a:rPr lang="en-US" sz="1600" dirty="0"/>
              <a:t>Chadron, NE &amp; League City, TX</a:t>
            </a:r>
          </a:p>
          <a:p>
            <a:r>
              <a:rPr lang="en-US" sz="1800" b="1" dirty="0"/>
              <a:t>Education:</a:t>
            </a:r>
          </a:p>
          <a:p>
            <a:pPr lvl="1"/>
            <a:r>
              <a:rPr lang="en-US" sz="1600" dirty="0"/>
              <a:t>B.S. in Psychology from Tarleton State University</a:t>
            </a:r>
          </a:p>
          <a:p>
            <a:pPr lvl="1"/>
            <a:r>
              <a:rPr lang="en-US" sz="1600" dirty="0"/>
              <a:t>M.S. in Applied Psychology from Tarleton State University</a:t>
            </a:r>
          </a:p>
          <a:p>
            <a:pPr lvl="1"/>
            <a:r>
              <a:rPr lang="en-US" sz="1600" dirty="0"/>
              <a:t>Ph.D. in Psychology from University of Texas at San Antonio</a:t>
            </a:r>
          </a:p>
          <a:p>
            <a:r>
              <a:rPr lang="en-US" sz="1800" b="1" dirty="0"/>
              <a:t>Research:</a:t>
            </a:r>
          </a:p>
          <a:p>
            <a:pPr lvl="1"/>
            <a:r>
              <a:rPr lang="en-US" sz="1600" dirty="0"/>
              <a:t>Background: mathematical psychology; health psychology; cognitive psychology</a:t>
            </a:r>
          </a:p>
          <a:p>
            <a:pPr lvl="1"/>
            <a:r>
              <a:rPr lang="en-US" sz="1600" dirty="0"/>
              <a:t>Specialty: Cancer-related cognitive decline</a:t>
            </a:r>
          </a:p>
          <a:p>
            <a:endParaRPr lang="en-US" sz="1800" dirty="0"/>
          </a:p>
        </p:txBody>
      </p:sp>
      <p:sp>
        <p:nvSpPr>
          <p:cNvPr id="5" name="Slide Number Placeholder 4">
            <a:extLst>
              <a:ext uri="{FF2B5EF4-FFF2-40B4-BE49-F238E27FC236}">
                <a16:creationId xmlns:a16="http://schemas.microsoft.com/office/drawing/2014/main" id="{86F8945E-D3C2-88E8-86D0-0E4EE5152899}"/>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8" name="Picture 8" descr="Image preview">
            <a:extLst>
              <a:ext uri="{FF2B5EF4-FFF2-40B4-BE49-F238E27FC236}">
                <a16:creationId xmlns:a16="http://schemas.microsoft.com/office/drawing/2014/main" id="{02ECC23C-ACCF-37C9-D999-7EBB2DC1B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4" t="21501" r="26848" b="10902"/>
          <a:stretch/>
        </p:blipFill>
        <p:spPr bwMode="auto">
          <a:xfrm rot="16200000">
            <a:off x="9559954" y="4327532"/>
            <a:ext cx="1744718" cy="2881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preview">
            <a:extLst>
              <a:ext uri="{FF2B5EF4-FFF2-40B4-BE49-F238E27FC236}">
                <a16:creationId xmlns:a16="http://schemas.microsoft.com/office/drawing/2014/main" id="{E9822E11-D88B-31CA-A3A5-616536680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19690" r="13122" b="27844"/>
          <a:stretch/>
        </p:blipFill>
        <p:spPr bwMode="auto">
          <a:xfrm>
            <a:off x="7696200" y="2230374"/>
            <a:ext cx="2188946" cy="2397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preview">
            <a:extLst>
              <a:ext uri="{FF2B5EF4-FFF2-40B4-BE49-F238E27FC236}">
                <a16:creationId xmlns:a16="http://schemas.microsoft.com/office/drawing/2014/main" id="{EB9A4ABD-2EE5-C25A-89BC-50A59A20D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t="17984" r="21748" b="11628"/>
          <a:stretch/>
        </p:blipFill>
        <p:spPr bwMode="auto">
          <a:xfrm>
            <a:off x="9952853" y="457200"/>
            <a:ext cx="1920174" cy="2830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preview">
            <a:extLst>
              <a:ext uri="{FF2B5EF4-FFF2-40B4-BE49-F238E27FC236}">
                <a16:creationId xmlns:a16="http://schemas.microsoft.com/office/drawing/2014/main" id="{3DF4E262-F678-DAF0-3404-5E27BFD8B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27" t="17551" r="15969"/>
          <a:stretch/>
        </p:blipFill>
        <p:spPr bwMode="auto">
          <a:xfrm>
            <a:off x="152401" y="72844"/>
            <a:ext cx="2169700" cy="228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9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52D2B-C2E2-6431-052A-1B4C7368D94F}"/>
              </a:ext>
            </a:extLst>
          </p:cNvPr>
          <p:cNvSpPr>
            <a:spLocks noGrp="1"/>
          </p:cNvSpPr>
          <p:nvPr>
            <p:ph type="title"/>
          </p:nvPr>
        </p:nvSpPr>
        <p:spPr/>
        <p:txBody>
          <a:bodyPr/>
          <a:lstStyle/>
          <a:p>
            <a:r>
              <a:rPr lang="en-US" sz="3600" dirty="0"/>
              <a:t>Plans are nothing; planning is everything.</a:t>
            </a:r>
          </a:p>
        </p:txBody>
      </p:sp>
      <p:sp>
        <p:nvSpPr>
          <p:cNvPr id="7" name="Text Placeholder 6">
            <a:extLst>
              <a:ext uri="{FF2B5EF4-FFF2-40B4-BE49-F238E27FC236}">
                <a16:creationId xmlns:a16="http://schemas.microsoft.com/office/drawing/2014/main" id="{E51B460A-5FFC-CBCA-3ACB-66A16A14302C}"/>
              </a:ext>
            </a:extLst>
          </p:cNvPr>
          <p:cNvSpPr>
            <a:spLocks noGrp="1"/>
          </p:cNvSpPr>
          <p:nvPr>
            <p:ph type="body" sz="quarter" idx="13"/>
          </p:nvPr>
        </p:nvSpPr>
        <p:spPr/>
        <p:txBody>
          <a:bodyPr/>
          <a:lstStyle/>
          <a:p>
            <a:r>
              <a:rPr lang="en-US" sz="2800" dirty="0"/>
              <a:t>- Dwight D. Eisenhower</a:t>
            </a:r>
          </a:p>
        </p:txBody>
      </p:sp>
      <p:sp>
        <p:nvSpPr>
          <p:cNvPr id="9" name="Text Placeholder 8">
            <a:extLst>
              <a:ext uri="{FF2B5EF4-FFF2-40B4-BE49-F238E27FC236}">
                <a16:creationId xmlns:a16="http://schemas.microsoft.com/office/drawing/2014/main" id="{A572214F-7C39-6DEE-386D-67270181844F}"/>
              </a:ext>
            </a:extLst>
          </p:cNvPr>
          <p:cNvSpPr>
            <a:spLocks noGrp="1"/>
          </p:cNvSpPr>
          <p:nvPr>
            <p:ph type="body" sz="quarter" idx="15"/>
          </p:nvPr>
        </p:nvSpPr>
        <p:spPr/>
        <p:txBody>
          <a:bodyPr/>
          <a:lstStyle/>
          <a:p>
            <a:r>
              <a:rPr lang="en-US" dirty="0"/>
              <a:t>”</a:t>
            </a:r>
          </a:p>
        </p:txBody>
      </p:sp>
      <p:sp>
        <p:nvSpPr>
          <p:cNvPr id="8" name="Text Placeholder 7">
            <a:extLst>
              <a:ext uri="{FF2B5EF4-FFF2-40B4-BE49-F238E27FC236}">
                <a16:creationId xmlns:a16="http://schemas.microsoft.com/office/drawing/2014/main" id="{418A1EC6-56B0-9DCD-0BDF-467F1BE1A4B6}"/>
              </a:ext>
            </a:extLst>
          </p:cNvPr>
          <p:cNvSpPr>
            <a:spLocks noGrp="1"/>
          </p:cNvSpPr>
          <p:nvPr>
            <p:ph type="body" sz="quarter" idx="14"/>
          </p:nvPr>
        </p:nvSpPr>
        <p:spPr/>
        <p:txBody>
          <a:bodyPr/>
          <a:lstStyle/>
          <a:p>
            <a:r>
              <a:rPr lang="en-US" dirty="0"/>
              <a:t>“</a:t>
            </a:r>
          </a:p>
        </p:txBody>
      </p:sp>
      <p:sp>
        <p:nvSpPr>
          <p:cNvPr id="5" name="Slide Number Placeholder 4">
            <a:extLst>
              <a:ext uri="{FF2B5EF4-FFF2-40B4-BE49-F238E27FC236}">
                <a16:creationId xmlns:a16="http://schemas.microsoft.com/office/drawing/2014/main" id="{D1BA8CFD-1B37-8B89-50E9-40F89D1849D6}"/>
              </a:ext>
            </a:extLst>
          </p:cNvPr>
          <p:cNvSpPr>
            <a:spLocks noGrp="1"/>
          </p:cNvSpPr>
          <p:nvPr>
            <p:ph type="sldNum" sz="quarter" idx="4294967295"/>
          </p:nvPr>
        </p:nvSpPr>
        <p:spPr>
          <a:xfrm>
            <a:off x="0" y="6007100"/>
            <a:ext cx="4114800" cy="850900"/>
          </a:xfrm>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75848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FE06-3F04-8445-19D9-F2972E05684D}"/>
              </a:ext>
            </a:extLst>
          </p:cNvPr>
          <p:cNvSpPr>
            <a:spLocks noGrp="1"/>
          </p:cNvSpPr>
          <p:nvPr>
            <p:ph type="title"/>
          </p:nvPr>
        </p:nvSpPr>
        <p:spPr>
          <a:xfrm>
            <a:off x="621356" y="457200"/>
            <a:ext cx="10972800" cy="1572768"/>
          </a:xfrm>
        </p:spPr>
        <p:txBody>
          <a:bodyPr/>
          <a:lstStyle/>
          <a:p>
            <a:r>
              <a:rPr lang="en-US" dirty="0"/>
              <a:t>Contacting Me</a:t>
            </a:r>
          </a:p>
        </p:txBody>
      </p:sp>
      <p:sp>
        <p:nvSpPr>
          <p:cNvPr id="3" name="Content Placeholder 2">
            <a:extLst>
              <a:ext uri="{FF2B5EF4-FFF2-40B4-BE49-F238E27FC236}">
                <a16:creationId xmlns:a16="http://schemas.microsoft.com/office/drawing/2014/main" id="{6AE075FD-9120-4158-5302-D80733278A58}"/>
              </a:ext>
            </a:extLst>
          </p:cNvPr>
          <p:cNvSpPr>
            <a:spLocks noGrp="1"/>
          </p:cNvSpPr>
          <p:nvPr>
            <p:ph sz="half" idx="2"/>
          </p:nvPr>
        </p:nvSpPr>
        <p:spPr>
          <a:xfrm>
            <a:off x="612647" y="1828800"/>
            <a:ext cx="10972800" cy="3657600"/>
          </a:xfrm>
        </p:spPr>
        <p:txBody>
          <a:bodyPr/>
          <a:lstStyle/>
          <a:p>
            <a:r>
              <a:rPr lang="en-US" sz="2000" b="1" dirty="0"/>
              <a:t>Office Location</a:t>
            </a:r>
          </a:p>
          <a:p>
            <a:pPr lvl="1"/>
            <a:r>
              <a:rPr lang="en-US" sz="1800" dirty="0"/>
              <a:t>Copeland Hall 320E</a:t>
            </a:r>
          </a:p>
          <a:p>
            <a:r>
              <a:rPr lang="en-US" sz="2000" b="1" dirty="0"/>
              <a:t>Office Hours</a:t>
            </a:r>
          </a:p>
          <a:p>
            <a:pPr lvl="1"/>
            <a:r>
              <a:rPr lang="en-US" sz="1800" dirty="0"/>
              <a:t>MW 2:30pm – 4:30pm</a:t>
            </a:r>
          </a:p>
          <a:p>
            <a:pPr lvl="1"/>
            <a:r>
              <a:rPr lang="en-US" sz="1800" dirty="0"/>
              <a:t>F 2:30pm – 3:30pm</a:t>
            </a:r>
          </a:p>
          <a:p>
            <a:pPr lvl="1"/>
            <a:r>
              <a:rPr lang="en-US" sz="1800" dirty="0"/>
              <a:t>By appointment</a:t>
            </a:r>
          </a:p>
          <a:p>
            <a:r>
              <a:rPr lang="en-US" sz="2000" b="1" dirty="0"/>
              <a:t>Email: </a:t>
            </a:r>
            <a:r>
              <a:rPr lang="en-US" sz="2000" b="1" dirty="0">
                <a:hlinkClick r:id="rId3"/>
              </a:rPr>
              <a:t>scheulerb2@unk.edu</a:t>
            </a:r>
            <a:endParaRPr lang="en-US" sz="2000" b="1" dirty="0"/>
          </a:p>
          <a:p>
            <a:pPr lvl="1"/>
            <a:r>
              <a:rPr lang="en-US" sz="1800" dirty="0"/>
              <a:t>Please use guidelines in syllabus</a:t>
            </a:r>
          </a:p>
          <a:p>
            <a:pPr lvl="1"/>
            <a:r>
              <a:rPr lang="en-US" sz="1800" dirty="0"/>
              <a:t>DO NOT use "messaging" on Canvas – there’s a decent chance I will never see it </a:t>
            </a:r>
          </a:p>
          <a:p>
            <a:pPr lvl="1"/>
            <a:endParaRPr lang="en-US" sz="1800" dirty="0"/>
          </a:p>
        </p:txBody>
      </p:sp>
      <p:sp>
        <p:nvSpPr>
          <p:cNvPr id="5" name="Slide Number Placeholder 4">
            <a:extLst>
              <a:ext uri="{FF2B5EF4-FFF2-40B4-BE49-F238E27FC236}">
                <a16:creationId xmlns:a16="http://schemas.microsoft.com/office/drawing/2014/main" id="{4EDBDE4F-496D-3B35-5BDF-00C3E0C29FFA}"/>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6" name="Rectangle 5">
            <a:extLst>
              <a:ext uri="{FF2B5EF4-FFF2-40B4-BE49-F238E27FC236}">
                <a16:creationId xmlns:a16="http://schemas.microsoft.com/office/drawing/2014/main" id="{6A91D4E4-EC70-85CA-345F-3D3F7925A692}"/>
              </a:ext>
            </a:extLst>
          </p:cNvPr>
          <p:cNvSpPr/>
          <p:nvPr/>
        </p:nvSpPr>
        <p:spPr>
          <a:xfrm>
            <a:off x="5715000" y="2029968"/>
            <a:ext cx="6334125" cy="29230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Subject: PSY 440 [SUMMARY OF EMAIL HERE]</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Hello Dr. Scheuler,</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Write your question(s) here, in full sentences and full words (e.g., no abbreviations such as “IDK”). If your question refers to a certain reading, exam, or assignment, be sure to specify which item you are referring to in your email (e.g., instead of saying “I need help on the book,” you could say “I have a question about a role of the nervous system discussed in week 2”). If you would like to discuss the question in person, please provide times of availability, such as:</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Tuesday 4-5pm, Wednesday 8-9am, 11am-12pm, Friday, after 3pm</a:t>
            </a:r>
            <a:endParaRPr lang="en-US" sz="1200" kern="100" dirty="0">
              <a:effectLst/>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200" kern="100" dirty="0">
                <a:solidFill>
                  <a:srgbClr val="000000"/>
                </a:solidFill>
                <a:effectLst/>
                <a:ea typeface="Calibri" panose="020F0502020204030204" pitchFamily="34" charset="0"/>
                <a:cs typeface="Times New Roman" panose="02020603050405020304" pitchFamily="18" charset="0"/>
              </a:rPr>
              <a:t>Thank you,</a:t>
            </a:r>
            <a:br>
              <a:rPr lang="en-US" sz="1200" kern="100" dirty="0">
                <a:solidFill>
                  <a:srgbClr val="000000"/>
                </a:solidFill>
                <a:effectLst/>
                <a:ea typeface="Calibri" panose="020F0502020204030204" pitchFamily="34" charset="0"/>
                <a:cs typeface="Times New Roman" panose="02020603050405020304" pitchFamily="18" charset="0"/>
              </a:rPr>
            </a:br>
            <a:r>
              <a:rPr lang="en-US" sz="1200" kern="100" dirty="0">
                <a:solidFill>
                  <a:srgbClr val="000000"/>
                </a:solidFill>
                <a:effectLst/>
                <a:ea typeface="Calibri" panose="020F0502020204030204" pitchFamily="34" charset="0"/>
                <a:cs typeface="Times New Roman" panose="02020603050405020304" pitchFamily="18" charset="0"/>
              </a:rPr>
              <a:t>Your Full Name</a:t>
            </a:r>
            <a:endParaRPr lang="en-US" sz="1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982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30A-A81B-9379-9DC1-0575AD66DAAB}"/>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9D72AA84-F84A-EF5F-6404-939522BE7F5E}"/>
              </a:ext>
            </a:extLst>
          </p:cNvPr>
          <p:cNvSpPr>
            <a:spLocks noGrp="1"/>
          </p:cNvSpPr>
          <p:nvPr>
            <p:ph sz="half" idx="2"/>
          </p:nvPr>
        </p:nvSpPr>
        <p:spPr>
          <a:xfrm>
            <a:off x="3352800" y="2441448"/>
            <a:ext cx="7848600" cy="3044952"/>
          </a:xfrm>
        </p:spPr>
        <p:txBody>
          <a:bodyPr/>
          <a:lstStyle/>
          <a:p>
            <a:r>
              <a:rPr lang="en-US" sz="2000" dirty="0"/>
              <a:t>All material for this course will be provided through Canvas (so you do not need to buy anything). Feel free to open Canvas on your own devices to follow this demonstration.</a:t>
            </a:r>
          </a:p>
          <a:p>
            <a:endParaRPr lang="en-US" sz="2000" dirty="0"/>
          </a:p>
          <a:p>
            <a:pPr marL="0" indent="0">
              <a:buNone/>
            </a:pPr>
            <a:endParaRPr lang="en-US" sz="2800" dirty="0"/>
          </a:p>
          <a:p>
            <a:endParaRPr lang="en-US" sz="2800" dirty="0"/>
          </a:p>
        </p:txBody>
      </p:sp>
      <p:sp>
        <p:nvSpPr>
          <p:cNvPr id="5" name="Slide Number Placeholder 4">
            <a:extLst>
              <a:ext uri="{FF2B5EF4-FFF2-40B4-BE49-F238E27FC236}">
                <a16:creationId xmlns:a16="http://schemas.microsoft.com/office/drawing/2014/main" id="{A8B08B8E-B0D1-3F29-5289-CAFB0B94FEE1}"/>
              </a:ext>
            </a:extLst>
          </p:cNvPr>
          <p:cNvSpPr>
            <a:spLocks noGrp="1"/>
          </p:cNvSpPr>
          <p:nvPr>
            <p:ph type="sldNum" sz="quarter" idx="12"/>
          </p:nvPr>
        </p:nvSpPr>
        <p:spPr/>
        <p:txBody>
          <a:bodyPr/>
          <a:lstStyle/>
          <a:p>
            <a:fld id="{294A09A9-5501-47C1-A89A-A340965A2BE2}" type="slidenum">
              <a:rPr lang="en-US" smtClean="0"/>
              <a:t>6</a:t>
            </a:fld>
            <a:endParaRPr lang="en-US" dirty="0"/>
          </a:p>
        </p:txBody>
      </p:sp>
    </p:spTree>
    <p:extLst>
      <p:ext uri="{BB962C8B-B14F-4D97-AF65-F5344CB8AC3E}">
        <p14:creationId xmlns:p14="http://schemas.microsoft.com/office/powerpoint/2010/main" val="26485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C0-9A7E-24B7-8771-00BACD09949A}"/>
              </a:ext>
            </a:extLst>
          </p:cNvPr>
          <p:cNvSpPr>
            <a:spLocks noGrp="1"/>
          </p:cNvSpPr>
          <p:nvPr>
            <p:ph type="title"/>
          </p:nvPr>
        </p:nvSpPr>
        <p:spPr/>
        <p:txBody>
          <a:bodyPr/>
          <a:lstStyle/>
          <a:p>
            <a:r>
              <a:rPr lang="en-US" dirty="0"/>
              <a:t>Course Overview</a:t>
            </a:r>
          </a:p>
        </p:txBody>
      </p:sp>
      <p:sp>
        <p:nvSpPr>
          <p:cNvPr id="5" name="Slide Number Placeholder 4">
            <a:extLst>
              <a:ext uri="{FF2B5EF4-FFF2-40B4-BE49-F238E27FC236}">
                <a16:creationId xmlns:a16="http://schemas.microsoft.com/office/drawing/2014/main" id="{9F006638-7568-272D-457F-6B641CB57750}"/>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6" name="Picture 5">
            <a:extLst>
              <a:ext uri="{FF2B5EF4-FFF2-40B4-BE49-F238E27FC236}">
                <a16:creationId xmlns:a16="http://schemas.microsoft.com/office/drawing/2014/main" id="{97BBA01B-8562-5C8B-9B56-28D0B6F04D29}"/>
              </a:ext>
            </a:extLst>
          </p:cNvPr>
          <p:cNvPicPr>
            <a:picLocks noChangeAspect="1"/>
          </p:cNvPicPr>
          <p:nvPr/>
        </p:nvPicPr>
        <p:blipFill>
          <a:blip r:embed="rId3"/>
          <a:srcRect t="18616" r="38864"/>
          <a:stretch>
            <a:fillRect/>
          </a:stretch>
        </p:blipFill>
        <p:spPr>
          <a:xfrm>
            <a:off x="2438400" y="2895600"/>
            <a:ext cx="8749552" cy="2788921"/>
          </a:xfrm>
          <a:prstGeom prst="rect">
            <a:avLst/>
          </a:prstGeom>
        </p:spPr>
      </p:pic>
    </p:spTree>
    <p:extLst>
      <p:ext uri="{BB962C8B-B14F-4D97-AF65-F5344CB8AC3E}">
        <p14:creationId xmlns:p14="http://schemas.microsoft.com/office/powerpoint/2010/main" val="384449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640C-2781-E647-F48D-27F5B58156A6}"/>
              </a:ext>
            </a:extLst>
          </p:cNvPr>
          <p:cNvSpPr>
            <a:spLocks noGrp="1"/>
          </p:cNvSpPr>
          <p:nvPr>
            <p:ph type="title"/>
          </p:nvPr>
        </p:nvSpPr>
        <p:spPr/>
        <p:txBody>
          <a:bodyPr/>
          <a:lstStyle/>
          <a:p>
            <a:r>
              <a:rPr lang="en-US" dirty="0"/>
              <a:t>Class Activities</a:t>
            </a:r>
          </a:p>
        </p:txBody>
      </p:sp>
      <p:sp>
        <p:nvSpPr>
          <p:cNvPr id="3" name="Content Placeholder 2">
            <a:extLst>
              <a:ext uri="{FF2B5EF4-FFF2-40B4-BE49-F238E27FC236}">
                <a16:creationId xmlns:a16="http://schemas.microsoft.com/office/drawing/2014/main" id="{EFC0B6A5-9CDC-3F44-DD87-D1A57A8CBED0}"/>
              </a:ext>
            </a:extLst>
          </p:cNvPr>
          <p:cNvSpPr>
            <a:spLocks noGrp="1"/>
          </p:cNvSpPr>
          <p:nvPr>
            <p:ph sz="half" idx="2"/>
          </p:nvPr>
        </p:nvSpPr>
        <p:spPr>
          <a:xfrm>
            <a:off x="3962399" y="2441448"/>
            <a:ext cx="7623047" cy="3044952"/>
          </a:xfrm>
        </p:spPr>
        <p:txBody>
          <a:bodyPr/>
          <a:lstStyle/>
          <a:p>
            <a:r>
              <a:rPr lang="en-US" sz="2000" dirty="0"/>
              <a:t>Rather than calling attendance, every class day will have either a journal question or class activity.</a:t>
            </a:r>
          </a:p>
          <a:p>
            <a:r>
              <a:rPr lang="en-US" sz="2000" dirty="0"/>
              <a:t>Why do we do these?</a:t>
            </a:r>
          </a:p>
          <a:p>
            <a:pPr lvl="1"/>
            <a:r>
              <a:rPr lang="en-US" sz="1800" dirty="0"/>
              <a:t>Increase retention</a:t>
            </a:r>
          </a:p>
          <a:p>
            <a:pPr lvl="1"/>
            <a:r>
              <a:rPr lang="en-US" sz="1800" dirty="0"/>
              <a:t>Actual application abilities (including outside of class content)</a:t>
            </a:r>
          </a:p>
          <a:p>
            <a:pPr lvl="1"/>
            <a:r>
              <a:rPr lang="en-US" sz="1800" dirty="0"/>
              <a:t>Improve ability to discuss health topics </a:t>
            </a:r>
          </a:p>
        </p:txBody>
      </p:sp>
      <p:sp>
        <p:nvSpPr>
          <p:cNvPr id="5" name="Slide Number Placeholder 4">
            <a:extLst>
              <a:ext uri="{FF2B5EF4-FFF2-40B4-BE49-F238E27FC236}">
                <a16:creationId xmlns:a16="http://schemas.microsoft.com/office/drawing/2014/main" id="{E283FE0E-18F2-6554-6183-12A3E13BAB7C}"/>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146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913AFF-29CC-B8A0-7127-4C1BE8AEC7E7}"/>
              </a:ext>
            </a:extLst>
          </p:cNvPr>
          <p:cNvSpPr>
            <a:spLocks noGrp="1"/>
          </p:cNvSpPr>
          <p:nvPr>
            <p:ph type="title"/>
          </p:nvPr>
        </p:nvSpPr>
        <p:spPr/>
        <p:txBody>
          <a:bodyPr/>
          <a:lstStyle/>
          <a:p>
            <a:r>
              <a:rPr lang="en-US" dirty="0"/>
              <a:t>Note on Class Discussions</a:t>
            </a:r>
          </a:p>
        </p:txBody>
      </p:sp>
      <p:sp>
        <p:nvSpPr>
          <p:cNvPr id="5" name="Slide Number Placeholder 4">
            <a:extLst>
              <a:ext uri="{FF2B5EF4-FFF2-40B4-BE49-F238E27FC236}">
                <a16:creationId xmlns:a16="http://schemas.microsoft.com/office/drawing/2014/main" id="{041D3C43-8F67-3857-FFC6-3B5103E7E52D}"/>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1" name="TextBox 30">
            <a:extLst>
              <a:ext uri="{FF2B5EF4-FFF2-40B4-BE49-F238E27FC236}">
                <a16:creationId xmlns:a16="http://schemas.microsoft.com/office/drawing/2014/main" id="{508EC1BE-D27B-7641-AD6E-B31A8C684115}"/>
              </a:ext>
            </a:extLst>
          </p:cNvPr>
          <p:cNvSpPr txBox="1"/>
          <p:nvPr/>
        </p:nvSpPr>
        <p:spPr>
          <a:xfrm>
            <a:off x="990600" y="2514600"/>
            <a:ext cx="9906000" cy="923330"/>
          </a:xfrm>
          <a:prstGeom prst="rect">
            <a:avLst/>
          </a:prstGeom>
          <a:noFill/>
        </p:spPr>
        <p:txBody>
          <a:bodyPr wrap="square" rtlCol="0">
            <a:spAutoFit/>
          </a:bodyPr>
          <a:lstStyle/>
          <a:p>
            <a:r>
              <a:rPr lang="en-US" dirty="0"/>
              <a:t>Material in this course covers topics such as chronic illness and death. These topics are incredibly important, but can also be extremely difficult, and emotionally taxing. While we dive into these topics, please remember to be mindful and respectful.</a:t>
            </a:r>
          </a:p>
        </p:txBody>
      </p:sp>
    </p:spTree>
    <p:extLst>
      <p:ext uri="{BB962C8B-B14F-4D97-AF65-F5344CB8AC3E}">
        <p14:creationId xmlns:p14="http://schemas.microsoft.com/office/powerpoint/2010/main" val="519983185"/>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3.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482</TotalTime>
  <Words>1091</Words>
  <Application>Microsoft Office PowerPoint</Application>
  <PresentationFormat>Widescreen</PresentationFormat>
  <Paragraphs>196</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Welcome to PSY 440</vt:lpstr>
      <vt:lpstr>AGENDA</vt:lpstr>
      <vt:lpstr>Meet Dr. Scheuler</vt:lpstr>
      <vt:lpstr>Plans are nothing; planning is everything.</vt:lpstr>
      <vt:lpstr>Contacting Me</vt:lpstr>
      <vt:lpstr>Required Materials</vt:lpstr>
      <vt:lpstr>Course Overview</vt:lpstr>
      <vt:lpstr>Class Activities</vt:lpstr>
      <vt:lpstr>Note on Class Discussions</vt:lpstr>
      <vt:lpstr>Behavior Change PAPER</vt:lpstr>
      <vt:lpstr>Health Information PAPER</vt:lpstr>
      <vt:lpstr>Day in the Life Project</vt:lpstr>
      <vt:lpstr>Timeline</vt:lpstr>
      <vt:lpstr>AI Policy</vt:lpstr>
      <vt:lpstr>Next time on PSY 440…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Scheuler, Bryanna</dc:creator>
  <cp:lastModifiedBy>Scheuler, Bryanna</cp:lastModifiedBy>
  <cp:revision>22</cp:revision>
  <dcterms:created xsi:type="dcterms:W3CDTF">2025-08-24T23:15:43Z</dcterms:created>
  <dcterms:modified xsi:type="dcterms:W3CDTF">2026-01-12T11:45:06Z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